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82" r:id="rId5"/>
    <p:sldId id="301" r:id="rId6"/>
    <p:sldId id="393" r:id="rId7"/>
    <p:sldId id="473" r:id="rId8"/>
    <p:sldId id="474" r:id="rId9"/>
    <p:sldId id="477" r:id="rId10"/>
    <p:sldId id="449" r:id="rId11"/>
    <p:sldId id="482" r:id="rId12"/>
    <p:sldId id="480" r:id="rId13"/>
    <p:sldId id="485" r:id="rId14"/>
    <p:sldId id="486" r:id="rId15"/>
    <p:sldId id="487" r:id="rId16"/>
    <p:sldId id="499" r:id="rId17"/>
    <p:sldId id="489" r:id="rId18"/>
    <p:sldId id="490" r:id="rId19"/>
    <p:sldId id="533" r:id="rId20"/>
    <p:sldId id="500" r:id="rId21"/>
    <p:sldId id="491" r:id="rId22"/>
    <p:sldId id="496" r:id="rId23"/>
    <p:sldId id="501" r:id="rId24"/>
    <p:sldId id="502" r:id="rId25"/>
    <p:sldId id="506" r:id="rId26"/>
    <p:sldId id="508" r:id="rId27"/>
    <p:sldId id="509" r:id="rId28"/>
    <p:sldId id="510" r:id="rId29"/>
    <p:sldId id="511" r:id="rId30"/>
    <p:sldId id="512" r:id="rId31"/>
    <p:sldId id="513" r:id="rId32"/>
    <p:sldId id="514" r:id="rId33"/>
    <p:sldId id="515" r:id="rId34"/>
    <p:sldId id="516" r:id="rId35"/>
    <p:sldId id="517" r:id="rId36"/>
    <p:sldId id="518" r:id="rId37"/>
    <p:sldId id="519" r:id="rId38"/>
    <p:sldId id="530" r:id="rId39"/>
    <p:sldId id="520" r:id="rId40"/>
    <p:sldId id="521" r:id="rId41"/>
    <p:sldId id="522" r:id="rId42"/>
    <p:sldId id="523" r:id="rId43"/>
    <p:sldId id="536" r:id="rId44"/>
    <p:sldId id="531" r:id="rId45"/>
    <p:sldId id="532" r:id="rId46"/>
    <p:sldId id="524" r:id="rId47"/>
    <p:sldId id="525" r:id="rId48"/>
    <p:sldId id="526" r:id="rId49"/>
    <p:sldId id="527" r:id="rId50"/>
    <p:sldId id="528" r:id="rId51"/>
    <p:sldId id="529" r:id="rId52"/>
    <p:sldId id="534" r:id="rId53"/>
    <p:sldId id="535" r:id="rId54"/>
    <p:sldId id="296" r:id="rId5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92" autoAdjust="0"/>
    <p:restoredTop sz="94828" autoAdjust="0"/>
  </p:normalViewPr>
  <p:slideViewPr>
    <p:cSldViewPr snapToGrid="0">
      <p:cViewPr varScale="1">
        <p:scale>
          <a:sx n="84" d="100"/>
          <a:sy n="84" d="100"/>
        </p:scale>
        <p:origin x="10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7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0CB070B-93E8-4E3F-93BA-4C6F4F890423}" type="datetime1">
              <a:rPr lang="es-ES" smtClean="0"/>
              <a:t>2/3/20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9EAA754-C899-4020-AF30-0F80416D4F92}" type="datetime1">
              <a:rPr lang="es-ES" noProof="0" smtClean="0"/>
              <a:t>2/3/20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515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6957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2831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2294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3650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516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4304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4200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456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3729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0276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7883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218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141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003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5852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253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1448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49709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0210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6214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2287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3792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921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2710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276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6754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5984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3070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6149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17646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3460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798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0667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9661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6171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79045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37424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66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343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29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628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782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23658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95567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937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793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8234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67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 con imagen pequeñ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contenido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contenido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osición de contenido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/>
          </a:p>
        </p:txBody>
      </p:sp>
      <p:sp>
        <p:nvSpPr>
          <p:cNvPr id="9" name="Marcador de posición de texto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título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gra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Escriba la leyenda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Cuadro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ESTADÍSTICA</a:t>
            </a:r>
            <a:r>
              <a:rPr lang="es-ES" sz="1600" b="1" spc="-10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endParaRPr lang="es-ES" sz="1600" b="1" spc="-100" noProof="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algn="r" rtl="0">
              <a:lnSpc>
                <a:spcPts val="1400"/>
              </a:lnSpc>
            </a:pPr>
            <a:r>
              <a:rPr lang="es-ES" sz="1600" b="1" spc="-100" noProof="0" dirty="0">
                <a:solidFill>
                  <a:schemeClr val="tx1"/>
                </a:solidFill>
                <a:latin typeface="Corbel" panose="020B0503020204020204" pitchFamily="34" charset="0"/>
              </a:rPr>
              <a:t>UPV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tiff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B5C9CEF-C367-4D81-ACCC-F19BFAF6DF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</a:blip>
          <a:srcRect l="33" r="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4620127" y="5938788"/>
            <a:ext cx="2465114" cy="232410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Grado en Ingeniería  Informática</a:t>
            </a:r>
            <a:endParaRPr lang="es-ES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742288"/>
            <a:ext cx="6798250" cy="2278478"/>
          </a:xfrm>
        </p:spPr>
        <p:txBody>
          <a:bodyPr rtlCol="0"/>
          <a:lstStyle/>
          <a:p>
            <a:pPr rtl="0"/>
            <a:r>
              <a:rPr lang="es-ES" dirty="0"/>
              <a:t>Distribuciones de probabilidad continuas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026716"/>
            <a:ext cx="3401478" cy="1815861"/>
          </a:xfrm>
        </p:spPr>
        <p:txBody>
          <a:bodyPr rtlCol="0"/>
          <a:lstStyle/>
          <a:p>
            <a:pPr rtl="0"/>
            <a:endParaRPr lang="es-ES" dirty="0"/>
          </a:p>
        </p:txBody>
      </p:sp>
      <p:pic>
        <p:nvPicPr>
          <p:cNvPr id="1026" name="Picture 2" descr="Resultado de imagen de upv logo">
            <a:extLst>
              <a:ext uri="{FF2B5EF4-FFF2-40B4-BE49-F238E27FC236}">
                <a16:creationId xmlns:a16="http://schemas.microsoft.com/office/drawing/2014/main" id="{B684549A-8235-4189-8E81-DE7ABB4D9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82" y="4285852"/>
            <a:ext cx="3670521" cy="12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Logo_2">
            <a:extLst>
              <a:ext uri="{FF2B5EF4-FFF2-40B4-BE49-F238E27FC236}">
                <a16:creationId xmlns:a16="http://schemas.microsoft.com/office/drawing/2014/main" id="{CD8D66E2-91D2-4390-B5A7-AEB62F9D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82" y="6171198"/>
            <a:ext cx="1524000" cy="44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Distribución exponencial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Conceptos y propiedades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899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Unidades de un continuo entre eventos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1"/>
            <a:r>
              <a:rPr lang="es-ES" sz="2800" dirty="0">
                <a:sym typeface="Wingdings" panose="05000000000000000000" pitchFamily="2" charset="2"/>
              </a:rPr>
              <a:t>¿Qué pasa cuando queremos modelar el números de sucesos de un determinado tipo dentro de un continuo?  Distribución </a:t>
            </a:r>
            <a:r>
              <a:rPr lang="es-ES" sz="2800" dirty="0" err="1">
                <a:sym typeface="Wingdings" panose="05000000000000000000" pitchFamily="2" charset="2"/>
              </a:rPr>
              <a:t>Poisson</a:t>
            </a:r>
            <a:endParaRPr lang="es-ES" sz="2800" dirty="0">
              <a:sym typeface="Wingdings" panose="05000000000000000000" pitchFamily="2" charset="2"/>
            </a:endParaRPr>
          </a:p>
          <a:p>
            <a:pPr lvl="1"/>
            <a:r>
              <a:rPr lang="es-ES" sz="2800" dirty="0">
                <a:sym typeface="Wingdings" panose="05000000000000000000" pitchFamily="2" charset="2"/>
              </a:rPr>
              <a:t>¿Y si quiero modelar cuánto tiempo/distancia/área debe pasar hasta encontrar un suceso?  Distribución exponencial</a:t>
            </a:r>
          </a:p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11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AA8428-544E-4135-90F9-93EB2FCD0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54" y="4773537"/>
            <a:ext cx="1765375" cy="17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rule">
            <a:extLst>
              <a:ext uri="{FF2B5EF4-FFF2-40B4-BE49-F238E27FC236}">
                <a16:creationId xmlns:a16="http://schemas.microsoft.com/office/drawing/2014/main" id="{0BF122D8-0803-4B49-B787-52FA3ACF4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439" y="4839650"/>
            <a:ext cx="2492713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area">
            <a:extLst>
              <a:ext uri="{FF2B5EF4-FFF2-40B4-BE49-F238E27FC236}">
                <a16:creationId xmlns:a16="http://schemas.microsoft.com/office/drawing/2014/main" id="{79C99336-42F6-4E00-889A-9822A6C3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679262"/>
            <a:ext cx="1996812" cy="199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4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Distribución exponencial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lvl="1"/>
                <a:r>
                  <a:rPr lang="es-ES" sz="2000" dirty="0"/>
                  <a:t>La distribución exponencial se emplea para modelar la probabilidad de consumir x</a:t>
                </a:r>
                <a:r>
                  <a:rPr lang="es-ES" sz="2000" baseline="-25000" dirty="0"/>
                  <a:t>i </a:t>
                </a:r>
                <a:r>
                  <a:rPr lang="es-ES" sz="2000" dirty="0"/>
                  <a:t> unidades de un continuo hasta encontrar un suceso </a:t>
                </a:r>
              </a:p>
              <a:p>
                <a:pPr lvl="1"/>
                <a:r>
                  <a:rPr lang="es-ES" sz="2000" dirty="0">
                    <a:sym typeface="Wingdings" pitchFamily="2" charset="2"/>
                  </a:rPr>
                  <a:t>Se especializa en modelar el tiempo/distancia/área transcurridos hasta encontrar un suceso, el cual tiene una </a:t>
                </a:r>
                <a:r>
                  <a:rPr lang="es-ES" sz="2000" b="1" dirty="0">
                    <a:sym typeface="Wingdings" pitchFamily="2" charset="2"/>
                  </a:rPr>
                  <a:t>tasa de ocurrencia media constante</a:t>
                </a:r>
                <a:r>
                  <a:rPr lang="es-ES" sz="2000" dirty="0">
                    <a:sym typeface="Wingdings" pitchFamily="2" charset="2"/>
                  </a:rPr>
                  <a:t> </a:t>
                </a:r>
              </a:p>
              <a:p>
                <a:pPr lvl="2"/>
                <a:r>
                  <a:rPr lang="es-ES" sz="2000" dirty="0">
                    <a:sym typeface="Wingdings" pitchFamily="2" charset="2"/>
                  </a:rPr>
                  <a:t>Modelar el tiempo transcurrido hasta que se produce una disrupción en una transmisión por cable</a:t>
                </a:r>
              </a:p>
              <a:p>
                <a:pPr lvl="2"/>
                <a:r>
                  <a:rPr lang="es-ES" sz="2000" dirty="0">
                    <a:sym typeface="Wingdings" pitchFamily="2" charset="2"/>
                  </a:rPr>
                  <a:t>Modelar la distancia recorrida hasta encontrar un bache en una carretera </a:t>
                </a:r>
              </a:p>
              <a:p>
                <a:pPr lvl="2"/>
                <a:r>
                  <a:rPr lang="es-ES" sz="2000" dirty="0">
                    <a:sym typeface="Wingdings" pitchFamily="2" charset="2"/>
                  </a:rPr>
                  <a:t>Modelar el tiempo transcurrido hasta que un servidor de Internet se cae</a:t>
                </a:r>
              </a:p>
              <a:p>
                <a:pPr lvl="2"/>
                <a:r>
                  <a:rPr lang="es-ES" sz="2000" dirty="0">
                    <a:sym typeface="Wingdings" pitchFamily="2" charset="2"/>
                  </a:rPr>
                  <a:t>Modelar el tiempo transcurrido para servir una consulta en una base de datos</a:t>
                </a:r>
              </a:p>
              <a:p>
                <a:pPr lvl="2"/>
                <a:r>
                  <a:rPr lang="es-ES" sz="2000" dirty="0">
                    <a:sym typeface="Wingdings" pitchFamily="2" charset="2"/>
                  </a:rPr>
                  <a:t>Modelar el tiempo transcurrido hasta que se produce un fallo en un sensor </a:t>
                </a:r>
              </a:p>
              <a:p>
                <a:pPr lvl="1"/>
                <a:r>
                  <a:rPr lang="es-ES" sz="2200" dirty="0">
                    <a:sym typeface="Wingdings" pitchFamily="2" charset="2"/>
                  </a:rPr>
                  <a:t>Decimos que esa variable X sigue una distribución exponencial con una frecuencia 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𝛼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s-ES" sz="2200" dirty="0">
                    <a:sym typeface="Wingdings" pitchFamily="2" charset="2"/>
                  </a:rPr>
                  <a:t>o también escrito como </a:t>
                </a:r>
                <a14:m>
                  <m:oMath xmlns:m="http://schemas.openxmlformats.org/officeDocument/2006/math">
                    <m:r>
                      <a:rPr lang="es-MX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𝑋</m:t>
                    </m:r>
                    <m:r>
                      <a:rPr lang="es-MX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 ~ 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𝐸𝑥𝑝</m:t>
                    </m:r>
                    <m:d>
                      <m:dPr>
                        <m:ctrlPr>
                          <a:rPr lang="es-MX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s-MX" sz="22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𝛼</m:t>
                        </m:r>
                      </m:e>
                    </m:d>
                  </m:oMath>
                </a14:m>
                <a:r>
                  <a:rPr lang="es-ES" sz="2200" dirty="0">
                    <a:sym typeface="Wingdings" pitchFamily="2" charset="2"/>
                  </a:rPr>
                  <a:t> donde: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MX" sz="20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𝛼</m:t>
                    </m:r>
                  </m:oMath>
                </a14:m>
                <a:r>
                  <a:rPr lang="es-ES" sz="2000" dirty="0">
                    <a:sym typeface="Wingdings" pitchFamily="2" charset="2"/>
                  </a:rPr>
                  <a:t>: Número medio de ocurrencias del suceso </a:t>
                </a:r>
                <a:r>
                  <a:rPr lang="es-ES" sz="2000" b="1" dirty="0">
                    <a:sym typeface="Wingdings" pitchFamily="2" charset="2"/>
                  </a:rPr>
                  <a:t>por unidad </a:t>
                </a:r>
                <a:r>
                  <a:rPr lang="es-ES" sz="2000" dirty="0">
                    <a:sym typeface="Wingdings" pitchFamily="2" charset="2"/>
                  </a:rPr>
                  <a:t>del continuo analizado</a:t>
                </a:r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2077" b="-2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05243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Función de densidad y de distribución de la Distribución exponencial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76225" lvl="1" indent="0">
                  <a:buNone/>
                </a:pPr>
                <a:r>
                  <a:rPr lang="es-ES" sz="2800" dirty="0">
                    <a:sym typeface="Wingdings" pitchFamily="2" charset="2"/>
                  </a:rPr>
                  <a:t>Si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𝑋</m:t>
                    </m:r>
                    <m:r>
                      <a:rPr lang="es-ES" sz="2800" i="1">
                        <a:latin typeface="Cambria Math" panose="02040503050406030204" pitchFamily="18" charset="0"/>
                        <a:sym typeface="Wingdings" pitchFamily="2" charset="2"/>
                      </a:rPr>
                      <m:t>~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𝐸𝑥𝑝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𝛼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s-ES" sz="2800" dirty="0">
                    <a:sym typeface="Wingdings" pitchFamily="2" charset="2"/>
                  </a:rPr>
                  <a:t> entonces</a:t>
                </a:r>
              </a:p>
              <a:p>
                <a:pPr marL="276225" lvl="1" indent="0">
                  <a:buNone/>
                </a:pPr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𝑓</m:t>
                      </m:r>
                      <m:d>
                        <m:d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−</m:t>
                                    </m:r>
                                    <m: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𝛼</m:t>
                                    </m:r>
                                    <m:sSub>
                                      <m:sSubPr>
                                        <m:ctrlPr>
                                          <a:rPr lang="es-ES" sz="2600" b="0" i="1" smtClean="0">
                                            <a:latin typeface="Cambria Math" panose="02040503050406030204" pitchFamily="18" charset="0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sz="2600" b="0" i="1" smtClean="0">
                                            <a:latin typeface="Cambria Math" panose="02040503050406030204" pitchFamily="18" charset="0"/>
                                            <a:sym typeface="Wingdings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sz="2600" b="0" i="1" smtClean="0">
                                            <a:latin typeface="Cambria Math" panose="02040503050406030204" pitchFamily="18" charset="0"/>
                                            <a:sym typeface="Wingdings" pitchFamily="2" charset="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  <m:e>
                                <m:sSub>
                                  <m:sSubPr>
                                    <m:ctrlP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𝑥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𝐹</m:t>
                      </m:r>
                      <m:d>
                        <m:d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≤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=1−</m:t>
                      </m:r>
                      <m:sSup>
                        <m:sSup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𝑒</m:t>
                          </m:r>
                        </m:e>
                        <m:sup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0564" b="-682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89497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Distribución exponencial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1"/>
            <a:r>
              <a:rPr lang="es-ES" sz="2800" dirty="0"/>
              <a:t>Asunciones (comunes con la </a:t>
            </a:r>
            <a:r>
              <a:rPr lang="es-ES" sz="2800" dirty="0" err="1"/>
              <a:t>Poisson</a:t>
            </a:r>
            <a:r>
              <a:rPr lang="es-ES" sz="2800" dirty="0"/>
              <a:t>):</a:t>
            </a:r>
            <a:endParaRPr lang="es-ES" sz="2400" dirty="0">
              <a:sym typeface="Wingdings" pitchFamily="2" charset="2"/>
            </a:endParaRPr>
          </a:p>
          <a:p>
            <a:pPr lvl="2"/>
            <a:r>
              <a:rPr lang="es-ES" sz="2400" dirty="0">
                <a:sym typeface="Wingdings" pitchFamily="2" charset="2"/>
              </a:rPr>
              <a:t>La ocurrencia de un suceso no afecta al tiempo/distancia/área transcurrida hasta el siguiente suceso (i.e., son independientes)</a:t>
            </a:r>
          </a:p>
          <a:p>
            <a:pPr lvl="2"/>
            <a:r>
              <a:rPr lang="es-ES" sz="2400" dirty="0">
                <a:sym typeface="Wingdings" pitchFamily="2" charset="2"/>
              </a:rPr>
              <a:t>El número medio de ocurrencias del suceso por unidad de tiempo permanece constante. Es decir, no cambia</a:t>
            </a:r>
          </a:p>
          <a:p>
            <a:pPr lvl="2"/>
            <a:r>
              <a:rPr lang="es-ES" sz="2400" dirty="0">
                <a:sym typeface="Wingdings" pitchFamily="2" charset="2"/>
              </a:rPr>
              <a:t>En el mismo punto infinitesimal del continuo únicamente puede ocurrir un suceso (el suceso que estudiamos o su complementario)</a:t>
            </a:r>
          </a:p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51734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Ejemplos función probabilidad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15</a:t>
            </a:fld>
            <a:endParaRPr lang="es-ES" noProof="1"/>
          </a:p>
        </p:txBody>
      </p:sp>
      <p:pic>
        <p:nvPicPr>
          <p:cNvPr id="2050" name="Picture 2" descr="/var/folders/6t/2mz5p7fj3m38n_t_lmp74hqr0000gn/T/com.microsoft.Powerpoint/WebArchiveCopyPasteTempFiles/plot.png?width=642&amp;height=457&amp;randomizer=-53396117">
            <a:extLst>
              <a:ext uri="{FF2B5EF4-FFF2-40B4-BE49-F238E27FC236}">
                <a16:creationId xmlns:a16="http://schemas.microsoft.com/office/drawing/2014/main" id="{1B0D0B54-959A-934B-96CC-E2CAAC915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364" y="2343970"/>
            <a:ext cx="3901814" cy="277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/var/folders/6t/2mz5p7fj3m38n_t_lmp74hqr0000gn/T/com.microsoft.Powerpoint/WebArchiveCopyPasteTempFiles/plot.png?width=642&amp;height=457&amp;randomizer=-651643062">
            <a:extLst>
              <a:ext uri="{FF2B5EF4-FFF2-40B4-BE49-F238E27FC236}">
                <a16:creationId xmlns:a16="http://schemas.microsoft.com/office/drawing/2014/main" id="{FB3BC260-50F6-9B41-B7B1-A414E9E8D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178" y="2343970"/>
            <a:ext cx="3901815" cy="277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/var/folders/6t/2mz5p7fj3m38n_t_lmp74hqr0000gn/T/com.microsoft.Powerpoint/WebArchiveCopyPasteTempFiles/plot.png?width=642&amp;height=457&amp;randomizer=922456459">
            <a:extLst>
              <a:ext uri="{FF2B5EF4-FFF2-40B4-BE49-F238E27FC236}">
                <a16:creationId xmlns:a16="http://schemas.microsoft.com/office/drawing/2014/main" id="{E5C4AB6D-AC57-164E-9215-72914B96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9" y="2343970"/>
            <a:ext cx="3901815" cy="277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90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Histograma y box whisker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16</a:t>
            </a:fld>
            <a:endParaRPr lang="es-ES" noProof="1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98FD46-F95B-774B-8CB2-C0D962DEB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1" y="2126452"/>
            <a:ext cx="5001260" cy="35999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008A2D6-3EC4-934B-8AE0-BCE4C2C8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1" y="2126453"/>
            <a:ext cx="5006339" cy="36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9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Media y varianza de una exponencial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76225" lvl="1" indent="0">
                  <a:buNone/>
                </a:pPr>
                <a:r>
                  <a:rPr lang="es-E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El valor que espero observar de la variable X</a:t>
                </a:r>
                <a:br>
                  <a:rPr lang="es-E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</a:br>
                <a:endParaRPr lang="es-ES" sz="3200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𝐸</m:t>
                      </m:r>
                      <m:d>
                        <m:d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</m:e>
                      </m:d>
                      <m:r>
                        <a:rPr lang="es-ES" sz="3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br>
                  <a:rPr lang="es-ES" sz="3200" b="0" dirty="0">
                    <a:sym typeface="Wingdings" pitchFamily="2" charset="2"/>
                  </a:rPr>
                </a:br>
                <a:endParaRPr lang="es-ES" sz="3200" b="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ES" sz="32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r>
                  <a:rPr lang="es-ES" sz="3200" dirty="0">
                    <a:sym typeface="Wingdings" pitchFamily="2" charset="2"/>
                  </a:rPr>
                  <a:t>La distancia cuadrada a la que espero que se  encuentren los valores observados de la media</a:t>
                </a:r>
                <a:endParaRPr lang="es-ES" sz="3200" b="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𝜎</m:t>
                          </m:r>
                        </m:e>
                        <m:sup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</m:e>
                      </m:d>
                      <m:r>
                        <a:rPr lang="es-ES" sz="3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sz="3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8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17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23333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76225" lvl="1" indent="0">
              <a:buNone/>
            </a:pPr>
            <a:r>
              <a:rPr lang="es-ES" sz="2400" dirty="0">
                <a:sym typeface="Wingdings" pitchFamily="2" charset="2"/>
              </a:rPr>
              <a:t>La duración T de las pantallas LCD fluctúa exponencialmente. Su vida media es de 40 años para un funcionamiento de 4 horas al día.</a:t>
            </a:r>
          </a:p>
          <a:p>
            <a:pPr marL="790575" lvl="1" indent="-514350">
              <a:buAutoNum type="alphaLcParenR"/>
            </a:pPr>
            <a:r>
              <a:rPr lang="es-ES" sz="2400" dirty="0">
                <a:sym typeface="Wingdings" pitchFamily="2" charset="2"/>
              </a:rPr>
              <a:t>¿Cuál es la variable aleatoria del estudio? ¿Qué distribución sigue?</a:t>
            </a:r>
          </a:p>
          <a:p>
            <a:pPr marL="790575" lvl="1" indent="-514350">
              <a:buAutoNum type="alphaLcParenR"/>
            </a:pPr>
            <a:r>
              <a:rPr lang="es-ES" sz="2400" dirty="0">
                <a:sym typeface="Wingdings" pitchFamily="2" charset="2"/>
              </a:rPr>
              <a:t>¿Cuál es la duración media de las pantallas? ¿Y su desviación típica?</a:t>
            </a:r>
          </a:p>
          <a:p>
            <a:pPr marL="790575" lvl="1" indent="-514350">
              <a:buAutoNum type="alphaLcParenR"/>
            </a:pPr>
            <a:r>
              <a:rPr lang="es-ES" sz="2400" dirty="0">
                <a:sym typeface="Wingdings" pitchFamily="2" charset="2"/>
              </a:rPr>
              <a:t>¿Qué porcentaje de las pantallas durarán más de 10 años?</a:t>
            </a:r>
          </a:p>
          <a:p>
            <a:pPr marL="790575" lvl="1" indent="-514350">
              <a:buAutoNum type="alphaLcParenR"/>
            </a:pPr>
            <a:r>
              <a:rPr lang="es-ES" sz="2400" dirty="0">
                <a:sym typeface="Wingdings" pitchFamily="2" charset="2"/>
              </a:rPr>
              <a:t>Suponiendo que las pantallas tienen 1 año de garantía, ¿Qué porcentaje de las mismas tendrán que usar la garantía?</a:t>
            </a:r>
          </a:p>
          <a:p>
            <a:pPr marL="790575" lvl="1" indent="-514350">
              <a:buAutoNum type="alphaLcParenR"/>
            </a:pPr>
            <a:r>
              <a:rPr lang="es-ES" sz="2400" dirty="0">
                <a:sym typeface="Wingdings" pitchFamily="2" charset="2"/>
              </a:rPr>
              <a:t>¿Cuántos años tienen que transcurrir para que el 50% de las pantallas dejen de funcionar correctamente? ¿A qué parámetro de los estudiados corresponde el valor obtenido?</a:t>
            </a: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828787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Falta de memoria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76225" lvl="1" indent="0">
                  <a:buNone/>
                </a:pPr>
                <a:r>
                  <a:rPr lang="es-ES" sz="2800" dirty="0"/>
                  <a:t>Si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s-ES" sz="28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s-E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𝑒𝑛𝑡𝑜𝑛𝑐𝑒𝑠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𝑐𝑢𝑚𝑝𝑙𝑒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800" b="0" i="1" smtClean="0">
                        <a:latin typeface="Cambria Math" panose="02040503050406030204" pitchFamily="18" charset="0"/>
                      </a:rPr>
                      <m:t>𝑞𝑢𝑒</m:t>
                    </m:r>
                  </m:oMath>
                </a14:m>
                <a:endParaRPr lang="es-ES" sz="2800" b="0" dirty="0"/>
              </a:p>
              <a:p>
                <a:pPr marL="276225" lvl="1" indent="0">
                  <a:buNone/>
                </a:pPr>
                <a:br>
                  <a:rPr lang="es-ES" sz="28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600" b="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r>
                  <a:rPr lang="es-ES" sz="2600" b="0" dirty="0">
                    <a:sym typeface="Wingdings" pitchFamily="2" charset="2"/>
                  </a:rPr>
                  <a:t>Esto es conoci</a:t>
                </a:r>
                <a:r>
                  <a:rPr lang="es-ES" sz="2600" dirty="0">
                    <a:sym typeface="Wingdings" pitchFamily="2" charset="2"/>
                  </a:rPr>
                  <a:t>do como la falta de memoria en una distribución Exponencial, y se debe al hecho de que el tiempo/distancia/área entre ocurrencias es independiente. Que no haya ocurrido hasta ahora el suceso, no lo hace más probable.</a:t>
                </a:r>
              </a:p>
              <a:p>
                <a:pPr marL="276225" lvl="1" indent="0">
                  <a:buNone/>
                </a:pPr>
                <a:endParaRPr lang="es-ES" sz="2600" b="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ES" sz="2600" b="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26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19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94097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Un breve recordatorio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512000"/>
                <a:ext cx="6867961" cy="4679250"/>
              </a:xfrm>
            </p:spPr>
            <p:txBody>
              <a:bodyPr/>
              <a:lstStyle/>
              <a:p>
                <a:pPr lvl="1"/>
                <a:r>
                  <a:rPr lang="es-ES" sz="2800" dirty="0"/>
                  <a:t>La variable aleatoria X subyacente solo toma valores numéricos reales</a:t>
                </a:r>
              </a:p>
              <a:p>
                <a:pPr lvl="1"/>
                <a:r>
                  <a:rPr lang="es-ES" sz="2800" dirty="0"/>
                  <a:t>Se definen por la función de densidad f(X=x</a:t>
                </a:r>
                <a:r>
                  <a:rPr lang="es-ES" sz="2800" baseline="-25000" dirty="0"/>
                  <a:t>i</a:t>
                </a:r>
                <a:r>
                  <a:rPr lang="es-ES" sz="2800" dirty="0"/>
                  <a:t>), definida por puntos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∞</m:t>
                          </m:r>
                        </m:sub>
                        <m:sup>
                          <m:r>
                            <a:rPr lang="es-E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∞</m:t>
                          </m:r>
                        </m:sup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𝑑𝑥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i="1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≤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≤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𝑏</m:t>
                          </m:r>
                        </m:e>
                      </m:d>
                      <m:r>
                        <a:rPr lang="es-ES" sz="26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ctrl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</m:sub>
                        <m:sup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𝑏</m:t>
                          </m:r>
                        </m:sup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s-ES" sz="260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bPr>
                        <m:e>
                          <m:r>
                            <a:rPr lang="es-ES" sz="2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𝐹</m:t>
                          </m:r>
                        </m:e>
                        <m:sub>
                          <m:r>
                            <a:rPr lang="es-ES" sz="2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s-ES" sz="2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  <m:r>
                        <a:rPr lang="es-ES" sz="2600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r>
                        <a:rPr lang="es-ES" sz="2600" i="1" dirty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≤</m:t>
                          </m:r>
                          <m:r>
                            <a:rPr lang="es-ES" sz="2600" i="1" dirty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s-ES" sz="2600" i="1" dirty="0">
                  <a:latin typeface="Cambria Math" panose="02040503050406030204" pitchFamily="18" charset="0"/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i="1">
                          <a:latin typeface="Cambria Math" panose="02040503050406030204" pitchFamily="18" charset="0"/>
                          <a:sym typeface="Wingdings" pitchFamily="2" charset="2"/>
                        </a:rPr>
                        <m:t>𝐸</m:t>
                      </m:r>
                      <m:d>
                        <m:dPr>
                          <m:ctrl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</m:e>
                      </m:d>
                      <m:r>
                        <a:rPr lang="es-ES" sz="2600" i="1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r>
                        <a:rPr lang="es-ES" sz="2600" i="1">
                          <a:latin typeface="Cambria Math" panose="02040503050406030204" pitchFamily="18" charset="0"/>
                          <a:sym typeface="Wingdings" pitchFamily="2" charset="2"/>
                        </a:rPr>
                        <m:t>𝜇</m:t>
                      </m:r>
                      <m:r>
                        <a:rPr lang="es-ES" sz="26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ctrl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∞</m:t>
                          </m:r>
                        </m:sub>
                        <m:sup>
                          <m:r>
                            <a:rPr lang="es-E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∞</m:t>
                          </m:r>
                        </m:sup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𝑥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 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s-E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𝜎</m:t>
                          </m:r>
                        </m:e>
                        <m:sup>
                          <m:r>
                            <a:rPr lang="es-E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  <m:r>
                        <a:rPr lang="es-ES" sz="2600" i="1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nary>
                        <m:naryPr>
                          <m:ctrl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r>
                            <a:rPr lang="es-E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∞</m:t>
                          </m:r>
                        </m:sub>
                        <m:sup>
                          <m:r>
                            <a:rPr lang="es-E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s-ES" sz="2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es-ES" sz="2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2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−</m:t>
                              </m:r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𝜇</m:t>
                              </m:r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𝑓</m:t>
                          </m:r>
                          <m:d>
                            <m:dPr>
                              <m:ctrlP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dPr>
                            <m:e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</m:d>
                          <m:r>
                            <a:rPr lang="es-ES" sz="2600" i="1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  <a:p>
                <a:pPr lvl="1"/>
                <a:endParaRPr lang="es-ES" sz="2800" dirty="0">
                  <a:sym typeface="Wingdings" pitchFamily="2" charset="2"/>
                </a:endParaRPr>
              </a:p>
              <a:p>
                <a:pPr lvl="1"/>
                <a:endParaRPr lang="es-ES" sz="2800" dirty="0"/>
              </a:p>
              <a:p>
                <a:pPr lvl="1"/>
                <a:endParaRPr lang="es-ES" sz="2800" dirty="0"/>
              </a:p>
              <a:p>
                <a:pPr lvl="1"/>
                <a:endParaRPr lang="es-ES" sz="2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512000"/>
                <a:ext cx="6867961" cy="4679250"/>
              </a:xfrm>
              <a:blipFill>
                <a:blip r:embed="rId3"/>
                <a:stretch>
                  <a:fillRect t="-2973" b="-6081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152293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Distribución normal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Un viejo conocido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19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Simetría y centralidad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lvl="1"/>
                <a:r>
                  <a:rPr lang="es-ES" sz="2800" dirty="0">
                    <a:sym typeface="Wingdings" panose="05000000000000000000" pitchFamily="2" charset="2"/>
                  </a:rPr>
                  <a:t>La distribución normal es una de las más empleadas en el mundo real. Muchos experimentos concentran la mayoría de sus observaciones en torno a unos valores centrales y la frecuencia desciende de forma simétrica</a:t>
                </a:r>
              </a:p>
              <a:p>
                <a:pPr lvl="1"/>
                <a:r>
                  <a:rPr lang="es-ES" sz="2800" dirty="0">
                    <a:sym typeface="Wingdings" panose="05000000000000000000" pitchFamily="2" charset="2"/>
                  </a:rPr>
                  <a:t>Muchos procesos se pueden representar directa o indirectamente mediante distribuciones normales</a:t>
                </a:r>
              </a:p>
              <a:p>
                <a:pPr lvl="1"/>
                <a:r>
                  <a:rPr lang="es-ES" sz="2800" dirty="0">
                    <a:sym typeface="Wingdings" panose="05000000000000000000" pitchFamily="2" charset="2"/>
                  </a:rPr>
                  <a:t>Las operaciones con variables aleatorias que son distribuciones normales son sencillas</a:t>
                </a:r>
              </a:p>
              <a:p>
                <a:pPr lvl="1"/>
                <a:r>
                  <a:rPr lang="es-ES" sz="2800" dirty="0">
                    <a:sym typeface="Wingdings" panose="05000000000000000000" pitchFamily="2" charset="2"/>
                  </a:rPr>
                  <a:t>Decimos que una variable X sigue una distribución normal con media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</m:oMath>
                </a14:m>
                <a:r>
                  <a:rPr lang="es-ES" sz="2800" dirty="0">
                    <a:sym typeface="Wingdings" panose="05000000000000000000" pitchFamily="2" charset="2"/>
                  </a:rPr>
                  <a:t> y típica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</m:oMath>
                </a14:m>
                <a:r>
                  <a:rPr lang="es-ES" sz="2800" dirty="0">
                    <a:sym typeface="Wingdings" panose="05000000000000000000" pitchFamily="2" charset="2"/>
                  </a:rPr>
                  <a:t>, o también escrito como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s-ES" sz="28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𝜎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s-ES" sz="2800" dirty="0">
                  <a:sym typeface="Wingdings" panose="05000000000000000000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582" r="-265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21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3074" name="Picture 2" descr="/var/folders/6t/2mz5p7fj3m38n_t_lmp74hqr0000gn/T/com.microsoft.Powerpoint/WebArchiveCopyPasteTempFiles/plot.png?width=642&amp;height=457&amp;randomizer=341077348">
            <a:extLst>
              <a:ext uri="{FF2B5EF4-FFF2-40B4-BE49-F238E27FC236}">
                <a16:creationId xmlns:a16="http://schemas.microsoft.com/office/drawing/2014/main" id="{29B467BA-AEB7-C846-B477-B4D8900CB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9" b="11194"/>
          <a:stretch/>
        </p:blipFill>
        <p:spPr bwMode="auto">
          <a:xfrm>
            <a:off x="8724277" y="1253530"/>
            <a:ext cx="4112302" cy="217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53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Introduciendo la distribución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22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D28F9B6-8CC8-D24A-80EB-789DF617A5C8}"/>
                  </a:ext>
                </a:extLst>
              </p:cNvPr>
              <p:cNvSpPr txBox="1"/>
              <p:nvPr/>
            </p:nvSpPr>
            <p:spPr>
              <a:xfrm>
                <a:off x="1139252" y="5366479"/>
                <a:ext cx="864932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Este es un ejemplo de distribución normal</a:t>
                </a:r>
              </a:p>
              <a:p>
                <a:r>
                  <a:rPr lang="es-ES" sz="2400" dirty="0"/>
                  <a:t>El dominio de una variable aleatoria de tipo normal es </a:t>
                </a:r>
                <a14:m>
                  <m:oMath xmlns:m="http://schemas.openxmlformats.org/officeDocument/2006/math">
                    <m:r>
                      <a:rPr lang="es-ES" sz="2400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∞,+∞[</m:t>
                    </m:r>
                  </m:oMath>
                </a14:m>
                <a:endParaRPr lang="es-ES" sz="240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D28F9B6-8CC8-D24A-80EB-789DF617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252" y="5366479"/>
                <a:ext cx="8649325" cy="1107996"/>
              </a:xfrm>
              <a:prstGeom prst="rect">
                <a:avLst/>
              </a:prstGeom>
              <a:blipFill>
                <a:blip r:embed="rId3"/>
                <a:stretch>
                  <a:fillRect l="-1026" t="-454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>
            <a:extLst>
              <a:ext uri="{FF2B5EF4-FFF2-40B4-BE49-F238E27FC236}">
                <a16:creationId xmlns:a16="http://schemas.microsoft.com/office/drawing/2014/main" id="{DFE41B17-06C8-7645-981F-912929442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355" y="1008000"/>
            <a:ext cx="6055007" cy="435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9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Introduciendo la distribución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23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D28F9B6-8CC8-D24A-80EB-789DF617A5C8}"/>
                  </a:ext>
                </a:extLst>
              </p:cNvPr>
              <p:cNvSpPr txBox="1"/>
              <p:nvPr/>
            </p:nvSpPr>
            <p:spPr>
              <a:xfrm>
                <a:off x="1173838" y="5285065"/>
                <a:ext cx="8649325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La distribución viene caracterizada por su media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" sz="2400" dirty="0"/>
                  <a:t> y desviación típica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s-ES" sz="2400" dirty="0"/>
              </a:p>
              <a:p>
                <a:r>
                  <a:rPr lang="es-ES" sz="2400" dirty="0"/>
                  <a:t>La media coincide con el valor con mayor densidad</a:t>
                </a:r>
              </a:p>
              <a:p>
                <a:r>
                  <a:rPr lang="es-ES" sz="2400" dirty="0"/>
                  <a:t>La distribución es simétrica con respecto a la media</a:t>
                </a:r>
              </a:p>
              <a:p>
                <a:endParaRPr lang="es-ES" sz="2400" dirty="0"/>
              </a:p>
              <a:p>
                <a:endParaRPr lang="es-E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4D28F9B6-8CC8-D24A-80EB-789DF617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38" y="5285065"/>
                <a:ext cx="8649325" cy="2215991"/>
              </a:xfrm>
              <a:prstGeom prst="rect">
                <a:avLst/>
              </a:prstGeom>
              <a:blipFill>
                <a:blip r:embed="rId3"/>
                <a:stretch>
                  <a:fillRect l="-1128" t="-220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9FBFDC73-C22E-4742-A822-21F3EC93E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355" y="1097360"/>
            <a:ext cx="6055007" cy="4358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93C86EB2-6187-4C4E-8EAD-58B33A78DEF7}"/>
                  </a:ext>
                </a:extLst>
              </p:cNvPr>
              <p:cNvSpPr txBox="1"/>
              <p:nvPr/>
            </p:nvSpPr>
            <p:spPr>
              <a:xfrm>
                <a:off x="8058362" y="1612314"/>
                <a:ext cx="19580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= 0</a:t>
                </a:r>
              </a:p>
              <a:p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= 1</a:t>
                </a:r>
              </a:p>
            </p:txBody>
          </p:sp>
        </mc:Choice>
        <mc:Fallback xmlns=""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93C86EB2-6187-4C4E-8EAD-58B33A78D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362" y="1612314"/>
                <a:ext cx="1958047" cy="646331"/>
              </a:xfrm>
              <a:prstGeom prst="rect">
                <a:avLst/>
              </a:prstGeom>
              <a:blipFill>
                <a:blip r:embed="rId5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557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Introduciendo la distribución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24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D28F9B6-8CC8-D24A-80EB-789DF617A5C8}"/>
              </a:ext>
            </a:extLst>
          </p:cNvPr>
          <p:cNvSpPr txBox="1"/>
          <p:nvPr/>
        </p:nvSpPr>
        <p:spPr>
          <a:xfrm>
            <a:off x="706195" y="5392443"/>
            <a:ext cx="8649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Media = Mediana = Moda</a:t>
            </a:r>
          </a:p>
          <a:p>
            <a:endParaRPr lang="es-ES" sz="2400" dirty="0"/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FBFDC73-C22E-4742-A822-21F3EC93E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355" y="1097360"/>
            <a:ext cx="6055007" cy="4358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93C86EB2-6187-4C4E-8EAD-58B33A78DEF7}"/>
                  </a:ext>
                </a:extLst>
              </p:cNvPr>
              <p:cNvSpPr txBox="1"/>
              <p:nvPr/>
            </p:nvSpPr>
            <p:spPr>
              <a:xfrm>
                <a:off x="8058362" y="1612314"/>
                <a:ext cx="19580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= 0</a:t>
                </a:r>
              </a:p>
              <a:p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= 1</a:t>
                </a:r>
              </a:p>
            </p:txBody>
          </p:sp>
        </mc:Choice>
        <mc:Fallback xmlns=""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93C86EB2-6187-4C4E-8EAD-58B33A78D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8362" y="1612314"/>
                <a:ext cx="1958047" cy="646331"/>
              </a:xfrm>
              <a:prstGeom prst="rect">
                <a:avLst/>
              </a:prstGeom>
              <a:blipFill>
                <a:blip r:embed="rId4"/>
                <a:stretch>
                  <a:fillRect t="-4673" b="-1308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3200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El efecto de la media sobre el PDF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25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2299FC9-630B-CE4F-9866-2AC4B157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15" y="3865323"/>
            <a:ext cx="4386025" cy="315712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8C5DCFE-B6B7-9D46-B8FC-514EB6416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40" y="2246618"/>
            <a:ext cx="4597253" cy="330916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077BEB7-4291-EA46-863B-290A77F5E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17" y="828121"/>
            <a:ext cx="4386023" cy="315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1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El efecto de la desviación típica en el PDF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26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42F936-B505-B540-96D9-935B2023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759" y="864000"/>
            <a:ext cx="82042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39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Función de densidad y de distribución de la Distribución exponencial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76225" lvl="1" indent="0">
                  <a:buNone/>
                </a:pPr>
                <a:r>
                  <a:rPr lang="es-ES" sz="2800" dirty="0">
                    <a:sym typeface="Wingdings" pitchFamily="2" charset="2"/>
                  </a:rPr>
                  <a:t>Si 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𝑋</m:t>
                    </m:r>
                    <m:r>
                      <a:rPr lang="es-ES" sz="2800" i="1">
                        <a:latin typeface="Cambria Math" panose="02040503050406030204" pitchFamily="18" charset="0"/>
                        <a:sym typeface="Wingdings" pitchFamily="2" charset="2"/>
                      </a:rPr>
                      <m:t>~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𝑁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(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𝜇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, 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𝜎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s-ES" sz="2800" dirty="0">
                    <a:sym typeface="Wingdings" pitchFamily="2" charset="2"/>
                  </a:rPr>
                  <a:t> entonces</a:t>
                </a:r>
              </a:p>
              <a:p>
                <a:pPr marL="276225" lvl="1" indent="0">
                  <a:buNone/>
                </a:pPr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𝑓</m:t>
                      </m:r>
                      <m:d>
                        <m:d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</m:t>
                          </m:r>
                        </m:num>
                        <m:den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s-ES" sz="2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" sz="26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6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𝑥</m:t>
                                      </m:r>
                                      <m:r>
                                        <a:rPr lang="es-ES" sz="26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−</m:t>
                                      </m:r>
                                      <m:r>
                                        <a:rPr lang="es-ES" sz="26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ES" sz="2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s-ES" sz="2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r>
                                    <a:rPr lang="es-ES" sz="2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ES" sz="26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𝐹</m:t>
                      </m:r>
                      <m:d>
                        <m:d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≤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 </m:t>
                      </m:r>
                      <m:nary>
                        <m:nary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itchFamily="2" charset="2"/>
                            </a:rPr>
                            <m:t>∞</m:t>
                          </m:r>
                        </m:sub>
                        <m:sup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s-ES" sz="2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sz="2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  <m:r>
                                    <a:rPr lang="es-ES" sz="2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r>
                                <a:rPr lang="es-ES" sz="2600" i="1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s-ES" sz="2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sz="26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sz="26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6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  <m:r>
                                            <a:rPr lang="es-ES" sz="26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−</m:t>
                                          </m:r>
                                          <m:r>
                                            <a:rPr lang="es-ES" sz="2600" i="1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26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s-ES" sz="2600" i="1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s-ES" sz="26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6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s-ES" sz="2600" i="1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5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27</a:t>
            </a:fld>
            <a:endParaRPr lang="es-ES" noProof="1"/>
          </a:p>
        </p:txBody>
      </p:sp>
      <p:sp>
        <p:nvSpPr>
          <p:cNvPr id="5" name="Llamada rectangular 4">
            <a:extLst>
              <a:ext uri="{FF2B5EF4-FFF2-40B4-BE49-F238E27FC236}">
                <a16:creationId xmlns:a16="http://schemas.microsoft.com/office/drawing/2014/main" id="{D47A2435-63C8-4841-8A17-542E5AE167E9}"/>
              </a:ext>
            </a:extLst>
          </p:cNvPr>
          <p:cNvSpPr/>
          <p:nvPr/>
        </p:nvSpPr>
        <p:spPr>
          <a:xfrm>
            <a:off x="8799226" y="2848131"/>
            <a:ext cx="2926694" cy="2818151"/>
          </a:xfrm>
          <a:prstGeom prst="wedgeRectCallout">
            <a:avLst>
              <a:gd name="adj1" fmla="val -69491"/>
              <a:gd name="adj2" fmla="val -1862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¡No resoluble de forma analítica! O bien se usa simulación, un paquete estadística, o se usan tablas para su determinación</a:t>
            </a:r>
          </a:p>
        </p:txBody>
      </p:sp>
    </p:spTree>
    <p:extLst>
      <p:ext uri="{BB962C8B-B14F-4D97-AF65-F5344CB8AC3E}">
        <p14:creationId xmlns:p14="http://schemas.microsoft.com/office/powerpoint/2010/main" val="3739082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43A24126-5AC4-DD46-89EA-C3A301DE0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30" y="1008000"/>
            <a:ext cx="7148657" cy="51457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Propiedades cdf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28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DFA1B1AA-D5A1-8B43-820C-04B9FDB2D671}"/>
              </a:ext>
            </a:extLst>
          </p:cNvPr>
          <p:cNvSpPr/>
          <p:nvPr/>
        </p:nvSpPr>
        <p:spPr>
          <a:xfrm rot="5400000">
            <a:off x="4815590" y="5161315"/>
            <a:ext cx="891913" cy="1588958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9C5F0DA-41F3-9645-A57E-19A18090D1A2}"/>
                  </a:ext>
                </a:extLst>
              </p:cNvPr>
              <p:cNvSpPr txBox="1"/>
              <p:nvPr/>
            </p:nvSpPr>
            <p:spPr>
              <a:xfrm>
                <a:off x="4172049" y="6290298"/>
                <a:ext cx="21789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9C5F0DA-41F3-9645-A57E-19A18090D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049" y="6290298"/>
                <a:ext cx="2178994" cy="430887"/>
              </a:xfrm>
              <a:prstGeom prst="rect">
                <a:avLst/>
              </a:prstGeom>
              <a:blipFill>
                <a:blip r:embed="rId4"/>
                <a:stretch>
                  <a:fillRect l="-5233" r="-4651" b="-34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43D3CC-2F0E-BD4B-B314-44B13AAAE230}"/>
                  </a:ext>
                </a:extLst>
              </p:cNvPr>
              <p:cNvSpPr txBox="1"/>
              <p:nvPr/>
            </p:nvSpPr>
            <p:spPr>
              <a:xfrm>
                <a:off x="4782248" y="3580852"/>
                <a:ext cx="9585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0.683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43D3CC-2F0E-BD4B-B314-44B13AAA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248" y="3580852"/>
                <a:ext cx="958596" cy="430887"/>
              </a:xfrm>
              <a:prstGeom prst="rect">
                <a:avLst/>
              </a:prstGeom>
              <a:blipFill>
                <a:blip r:embed="rId5"/>
                <a:stretch>
                  <a:fillRect l="-7895" r="-6579" b="-57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500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0B4AC8-178D-B84E-94C4-B2F7BF43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30" y="1058989"/>
            <a:ext cx="7148657" cy="51457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Propiedades cdf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29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DFA1B1AA-D5A1-8B43-820C-04B9FDB2D671}"/>
              </a:ext>
            </a:extLst>
          </p:cNvPr>
          <p:cNvSpPr/>
          <p:nvPr/>
        </p:nvSpPr>
        <p:spPr>
          <a:xfrm rot="5400000">
            <a:off x="4800600" y="4411809"/>
            <a:ext cx="891913" cy="3087974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9C5F0DA-41F3-9645-A57E-19A18090D1A2}"/>
                  </a:ext>
                </a:extLst>
              </p:cNvPr>
              <p:cNvSpPr txBox="1"/>
              <p:nvPr/>
            </p:nvSpPr>
            <p:spPr>
              <a:xfrm>
                <a:off x="4172049" y="6290298"/>
                <a:ext cx="25765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9C5F0DA-41F3-9645-A57E-19A18090D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049" y="6290298"/>
                <a:ext cx="2576539" cy="430887"/>
              </a:xfrm>
              <a:prstGeom prst="rect">
                <a:avLst/>
              </a:prstGeom>
              <a:blipFill>
                <a:blip r:embed="rId4"/>
                <a:stretch>
                  <a:fillRect l="-4433" r="-4433" b="-34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43D3CC-2F0E-BD4B-B314-44B13AAAE230}"/>
                  </a:ext>
                </a:extLst>
              </p:cNvPr>
              <p:cNvSpPr txBox="1"/>
              <p:nvPr/>
            </p:nvSpPr>
            <p:spPr>
              <a:xfrm>
                <a:off x="4782248" y="3580852"/>
                <a:ext cx="9585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0.954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43D3CC-2F0E-BD4B-B314-44B13AAA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248" y="3580852"/>
                <a:ext cx="958596" cy="430887"/>
              </a:xfrm>
              <a:prstGeom prst="rect">
                <a:avLst/>
              </a:prstGeom>
              <a:blipFill>
                <a:blip r:embed="rId5"/>
                <a:stretch>
                  <a:fillRect l="-7895" r="-7895" b="-85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¿Qué vamos a ver en esta presentación?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1"/>
            <a:r>
              <a:rPr lang="es-ES" sz="2800" dirty="0"/>
              <a:t>Nos vamos a centrar en estudiar algunas distribuciones de probabilidad asociadas a variables aleatorias, que surgen habitualmente en la práctica</a:t>
            </a:r>
          </a:p>
          <a:p>
            <a:pPr lvl="1"/>
            <a:r>
              <a:rPr lang="es-ES" sz="2800" dirty="0">
                <a:sym typeface="Wingdings" pitchFamily="2" charset="2"/>
              </a:rPr>
              <a:t>Al surgir habitualmente en la práctica, han sido muy estudiadas y contamos con muchos resultados interesantes y caracterizaciones que podemos aplicar directamente en la práctica</a:t>
            </a:r>
          </a:p>
          <a:p>
            <a:pPr lvl="1"/>
            <a:r>
              <a:rPr lang="es-ES" sz="2800" dirty="0">
                <a:sym typeface="Wingdings" pitchFamily="2" charset="2"/>
              </a:rPr>
              <a:t>Más concretamente estudiaremos dos:</a:t>
            </a:r>
          </a:p>
          <a:p>
            <a:pPr lvl="2"/>
            <a:r>
              <a:rPr lang="es-ES" sz="2800" dirty="0">
                <a:sym typeface="Wingdings" pitchFamily="2" charset="2"/>
              </a:rPr>
              <a:t>Distribución Uniforme</a:t>
            </a:r>
          </a:p>
          <a:p>
            <a:pPr lvl="2"/>
            <a:r>
              <a:rPr lang="es-ES" sz="2800" dirty="0">
                <a:sym typeface="Wingdings" pitchFamily="2" charset="2"/>
              </a:rPr>
              <a:t>Distribución Exponencial</a:t>
            </a:r>
          </a:p>
          <a:p>
            <a:pPr lvl="2"/>
            <a:r>
              <a:rPr lang="es-ES" sz="2800" dirty="0">
                <a:sym typeface="Wingdings" pitchFamily="2" charset="2"/>
              </a:rPr>
              <a:t>Distribución Normal</a:t>
            </a:r>
          </a:p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1660153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8CB8748-E2AA-EB4A-9E30-B897CEA06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30" y="1058989"/>
            <a:ext cx="7148657" cy="51457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Propiedades cdf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lvl="2"/>
            <a:endParaRPr lang="es-ES" sz="2600" dirty="0">
              <a:sym typeface="Wingdings" pitchFamily="2" charset="2"/>
            </a:endParaRP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30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Cerrar llave 6">
            <a:extLst>
              <a:ext uri="{FF2B5EF4-FFF2-40B4-BE49-F238E27FC236}">
                <a16:creationId xmlns:a16="http://schemas.microsoft.com/office/drawing/2014/main" id="{DFA1B1AA-D5A1-8B43-820C-04B9FDB2D671}"/>
              </a:ext>
            </a:extLst>
          </p:cNvPr>
          <p:cNvSpPr/>
          <p:nvPr/>
        </p:nvSpPr>
        <p:spPr>
          <a:xfrm rot="5400000">
            <a:off x="4785609" y="3767233"/>
            <a:ext cx="891913" cy="4377128"/>
          </a:xfrm>
          <a:prstGeom prst="rightBrac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9C5F0DA-41F3-9645-A57E-19A18090D1A2}"/>
                  </a:ext>
                </a:extLst>
              </p:cNvPr>
              <p:cNvSpPr txBox="1"/>
              <p:nvPr/>
            </p:nvSpPr>
            <p:spPr>
              <a:xfrm>
                <a:off x="4172049" y="6290298"/>
                <a:ext cx="25765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9C5F0DA-41F3-9645-A57E-19A18090D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049" y="6290298"/>
                <a:ext cx="2576539" cy="430887"/>
              </a:xfrm>
              <a:prstGeom prst="rect">
                <a:avLst/>
              </a:prstGeom>
              <a:blipFill>
                <a:blip r:embed="rId4"/>
                <a:stretch>
                  <a:fillRect l="-4433" r="-4433" b="-3428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43D3CC-2F0E-BD4B-B314-44B13AAAE230}"/>
                  </a:ext>
                </a:extLst>
              </p:cNvPr>
              <p:cNvSpPr txBox="1"/>
              <p:nvPr/>
            </p:nvSpPr>
            <p:spPr>
              <a:xfrm>
                <a:off x="4782248" y="3580852"/>
                <a:ext cx="9585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0.997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643D3CC-2F0E-BD4B-B314-44B13AAA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248" y="3580852"/>
                <a:ext cx="958596" cy="430887"/>
              </a:xfrm>
              <a:prstGeom prst="rect">
                <a:avLst/>
              </a:prstGeom>
              <a:blipFill>
                <a:blip r:embed="rId5"/>
                <a:stretch>
                  <a:fillRect l="-7895" r="-6579" b="-571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195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La distribución normal estandarizada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5698978" cy="4255770"/>
              </a:xfrm>
            </p:spPr>
            <p:txBody>
              <a:bodyPr/>
              <a:lstStyle/>
              <a:p>
                <a:pPr lvl="1"/>
                <a:r>
                  <a:rPr lang="es-ES" sz="2400" dirty="0">
                    <a:sym typeface="Wingdings" panose="05000000000000000000" pitchFamily="2" charset="2"/>
                  </a:rPr>
                  <a:t>Si </a:t>
                </a:r>
                <a14:m>
                  <m:oMath xmlns:m="http://schemas.openxmlformats.org/officeDocument/2006/math">
                    <m:r>
                      <a:rPr lang="es-E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s-ES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(0,1)</m:t>
                    </m:r>
                  </m:oMath>
                </a14:m>
                <a:r>
                  <a:rPr lang="es-ES" sz="2400" dirty="0">
                    <a:sym typeface="Wingdings" panose="05000000000000000000" pitchFamily="2" charset="2"/>
                  </a:rPr>
                  <a:t> decimos que sigue una distribución normal estandarizada</a:t>
                </a:r>
              </a:p>
              <a:p>
                <a:pPr lvl="1"/>
                <a:r>
                  <a:rPr lang="es-ES" sz="2400" dirty="0">
                    <a:sym typeface="Wingdings" panose="05000000000000000000" pitchFamily="2" charset="2"/>
                  </a:rPr>
                  <a:t>Contamos con tablas que nos permiten calcular F(X) para la normal estandarizada</a:t>
                </a:r>
              </a:p>
              <a:p>
                <a:pPr lvl="1"/>
                <a:r>
                  <a:rPr lang="es-ES" sz="2400" dirty="0">
                    <a:sym typeface="Wingdings" panose="05000000000000000000" pitchFamily="2" charset="2"/>
                  </a:rPr>
                  <a:t>¿Y para el resto de variables aleatorias normales no estándares?</a:t>
                </a:r>
              </a:p>
              <a:p>
                <a:pPr lvl="1"/>
                <a:r>
                  <a:rPr lang="es-ES" sz="2400" dirty="0">
                    <a:sym typeface="Wingdings" panose="05000000000000000000" pitchFamily="2" charset="2"/>
                  </a:rPr>
                  <a:t>Cualquier valor observado x</a:t>
                </a:r>
                <a:r>
                  <a:rPr lang="es-ES" sz="2400" baseline="-25000" dirty="0">
                    <a:sym typeface="Wingdings" panose="05000000000000000000" pitchFamily="2" charset="2"/>
                  </a:rPr>
                  <a:t>i</a:t>
                </a:r>
                <a:r>
                  <a:rPr lang="es-ES" sz="2400" dirty="0">
                    <a:sym typeface="Wingdings" panose="05000000000000000000" pitchFamily="2" charset="2"/>
                  </a:rPr>
                  <a:t> en una distribución normal puede ser convertido al valor z en una normal estandarizada tal que F(x</a:t>
                </a:r>
                <a:r>
                  <a:rPr lang="es-ES" sz="2400" baseline="-25000" dirty="0">
                    <a:sym typeface="Wingdings" panose="05000000000000000000" pitchFamily="2" charset="2"/>
                  </a:rPr>
                  <a:t>i</a:t>
                </a:r>
                <a:r>
                  <a:rPr lang="es-ES" sz="2400" dirty="0">
                    <a:sym typeface="Wingdings" panose="05000000000000000000" pitchFamily="2" charset="2"/>
                  </a:rPr>
                  <a:t>)=F(z). Llamamos a este proceso estandarización</a:t>
                </a: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𝑧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−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𝜇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s-ES" sz="28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5698978" cy="4255770"/>
              </a:xfrm>
              <a:blipFill>
                <a:blip r:embed="rId3"/>
                <a:stretch>
                  <a:fillRect t="-2671" r="-2667" b="-1186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31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BFD9D1-C13F-D341-B464-ADF74B40A7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30" t="3189" r="4630" b="10991"/>
          <a:stretch/>
        </p:blipFill>
        <p:spPr>
          <a:xfrm>
            <a:off x="7301459" y="908206"/>
            <a:ext cx="4146043" cy="28224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3388C9-5AA2-E843-9968-1F6E9F284A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51" t="5251" r="4316" b="12732"/>
          <a:stretch/>
        </p:blipFill>
        <p:spPr>
          <a:xfrm>
            <a:off x="7301459" y="3730687"/>
            <a:ext cx="4146043" cy="27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Tablas distribución normal para cdf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32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26267D-618C-1245-9932-800D4CF9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1" y="1008000"/>
            <a:ext cx="8607075" cy="566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CD229AA-003D-8545-8891-51ABF5F416C2}"/>
                  </a:ext>
                </a:extLst>
              </p:cNvPr>
              <p:cNvSpPr txBox="1"/>
              <p:nvPr/>
            </p:nvSpPr>
            <p:spPr>
              <a:xfrm>
                <a:off x="9629917" y="1139252"/>
                <a:ext cx="22572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X ~ N(2,2)</a:t>
                </a:r>
              </a:p>
              <a:p>
                <a:endParaRPr lang="es-ES" dirty="0"/>
              </a:p>
              <a:p>
                <a:r>
                  <a:rPr lang="es-ES" dirty="0"/>
                  <a:t>¿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≤−3.3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s-ES" b="0" dirty="0"/>
              </a:p>
              <a:p>
                <a:endParaRPr lang="es-ES" dirty="0"/>
              </a:p>
              <a:p>
                <a:r>
                  <a:rPr lang="es-ES" dirty="0"/>
                  <a:t>Primero estandarizamos</a:t>
                </a:r>
              </a:p>
              <a:p>
                <a:endParaRPr lang="es-ES" dirty="0"/>
              </a:p>
              <a:p>
                <a:r>
                  <a:rPr lang="es-ES" dirty="0"/>
                  <a:t>Z = (-3.3-2)/2 = -2.65</a:t>
                </a: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CD229AA-003D-8545-8891-51ABF5F41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17" y="1139252"/>
                <a:ext cx="2257283" cy="2308324"/>
              </a:xfrm>
              <a:prstGeom prst="rect">
                <a:avLst/>
              </a:prstGeom>
              <a:blipFill>
                <a:blip r:embed="rId4"/>
                <a:stretch>
                  <a:fillRect l="-2432" t="-1583" b="-316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47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Tablas distribución normal para cdf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33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26267D-618C-1245-9932-800D4CF9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1" y="1008000"/>
            <a:ext cx="8607075" cy="566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CD229AA-003D-8545-8891-51ABF5F416C2}"/>
                  </a:ext>
                </a:extLst>
              </p:cNvPr>
              <p:cNvSpPr txBox="1"/>
              <p:nvPr/>
            </p:nvSpPr>
            <p:spPr>
              <a:xfrm>
                <a:off x="9629917" y="1139252"/>
                <a:ext cx="2257283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/>
                  <a:t>X ~ N(2,2)</a:t>
                </a:r>
              </a:p>
              <a:p>
                <a:endParaRPr lang="es-ES" dirty="0"/>
              </a:p>
              <a:p>
                <a:r>
                  <a:rPr lang="es-ES" dirty="0"/>
                  <a:t>¿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≤−3.3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s-ES" b="0" dirty="0"/>
              </a:p>
              <a:p>
                <a:endParaRPr lang="es-ES" dirty="0"/>
              </a:p>
              <a:p>
                <a:r>
                  <a:rPr lang="es-ES" dirty="0"/>
                  <a:t>Primero estandarizamos</a:t>
                </a:r>
              </a:p>
              <a:p>
                <a:endParaRPr lang="es-ES" dirty="0"/>
              </a:p>
              <a:p>
                <a:r>
                  <a:rPr lang="es-ES" dirty="0"/>
                  <a:t>Z = (-3.3-2)/2 = -2.65</a:t>
                </a:r>
              </a:p>
              <a:p>
                <a:endParaRPr lang="es-ES" dirty="0"/>
              </a:p>
              <a:p>
                <a:r>
                  <a:rPr lang="es-ES" dirty="0"/>
                  <a:t>Tomamos valor absoluto y buscamos hasta primer decimal en filas</a:t>
                </a: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CD229AA-003D-8545-8891-51ABF5F41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17" y="1139252"/>
                <a:ext cx="2257283" cy="3693319"/>
              </a:xfrm>
              <a:prstGeom prst="rect">
                <a:avLst/>
              </a:prstGeom>
              <a:blipFill>
                <a:blip r:embed="rId4"/>
                <a:stretch>
                  <a:fillRect l="-1676" t="-685" b="-137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8276BF28-E3A0-9249-8855-82B389EDE8B4}"/>
              </a:ext>
            </a:extLst>
          </p:cNvPr>
          <p:cNvSpPr/>
          <p:nvPr/>
        </p:nvSpPr>
        <p:spPr>
          <a:xfrm>
            <a:off x="974361" y="6461710"/>
            <a:ext cx="7914806" cy="214364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600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Tablas distribución normal para cdf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34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C26267D-618C-1245-9932-800D4CF9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1" y="1008000"/>
            <a:ext cx="8607075" cy="566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CD229AA-003D-8545-8891-51ABF5F416C2}"/>
                  </a:ext>
                </a:extLst>
              </p:cNvPr>
              <p:cNvSpPr txBox="1"/>
              <p:nvPr/>
            </p:nvSpPr>
            <p:spPr>
              <a:xfrm>
                <a:off x="9629917" y="1139252"/>
                <a:ext cx="2257283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/>
                  <a:t>X ~ N(2,2)</a:t>
                </a:r>
              </a:p>
              <a:p>
                <a:endParaRPr lang="es-ES" dirty="0"/>
              </a:p>
              <a:p>
                <a:r>
                  <a:rPr lang="es-ES" dirty="0"/>
                  <a:t>¿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≤−3.3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s-ES" b="0" dirty="0"/>
              </a:p>
              <a:p>
                <a:endParaRPr lang="es-ES" dirty="0"/>
              </a:p>
              <a:p>
                <a:r>
                  <a:rPr lang="es-ES" dirty="0"/>
                  <a:t>Primero estandarizamos</a:t>
                </a:r>
              </a:p>
              <a:p>
                <a:endParaRPr lang="es-ES" dirty="0"/>
              </a:p>
              <a:p>
                <a:r>
                  <a:rPr lang="es-ES" dirty="0"/>
                  <a:t>Z = (-3.3-2)/2 = -2.65</a:t>
                </a:r>
              </a:p>
              <a:p>
                <a:endParaRPr lang="es-ES" dirty="0"/>
              </a:p>
              <a:p>
                <a:r>
                  <a:rPr lang="es-ES" dirty="0"/>
                  <a:t>Tomamos valor absoluto y buscamos hasta primer decimal en filas</a:t>
                </a:r>
              </a:p>
              <a:p>
                <a:endParaRPr lang="es-ES" dirty="0"/>
              </a:p>
              <a:p>
                <a:r>
                  <a:rPr lang="es-ES" dirty="0"/>
                  <a:t>Tomamos el segundo decimal de las columnas</a:t>
                </a:r>
              </a:p>
              <a:p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≤−3.3</m:t>
                        </m:r>
                      </m:e>
                    </m:d>
                  </m:oMath>
                </a14:m>
                <a:r>
                  <a:rPr lang="es-ES" dirty="0"/>
                  <a:t> = 0.004</a:t>
                </a:r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CD229AA-003D-8545-8891-51ABF5F41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17" y="1139252"/>
                <a:ext cx="2257283" cy="5078313"/>
              </a:xfrm>
              <a:prstGeom prst="rect">
                <a:avLst/>
              </a:prstGeom>
              <a:blipFill>
                <a:blip r:embed="rId4"/>
                <a:stretch>
                  <a:fillRect l="-1676" t="-499" b="-74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ángulo 3">
            <a:extLst>
              <a:ext uri="{FF2B5EF4-FFF2-40B4-BE49-F238E27FC236}">
                <a16:creationId xmlns:a16="http://schemas.microsoft.com/office/drawing/2014/main" id="{8276BF28-E3A0-9249-8855-82B389EDE8B4}"/>
              </a:ext>
            </a:extLst>
          </p:cNvPr>
          <p:cNvSpPr/>
          <p:nvPr/>
        </p:nvSpPr>
        <p:spPr>
          <a:xfrm>
            <a:off x="5672513" y="2938825"/>
            <a:ext cx="575887" cy="373724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B72928F-6C34-D747-92E1-1D5998733714}"/>
              </a:ext>
            </a:extLst>
          </p:cNvPr>
          <p:cNvSpPr/>
          <p:nvPr/>
        </p:nvSpPr>
        <p:spPr>
          <a:xfrm>
            <a:off x="946879" y="6461710"/>
            <a:ext cx="7914806" cy="214364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7616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76225" lvl="1" indent="0">
              <a:buNone/>
            </a:pPr>
            <a:r>
              <a:rPr lang="es-ES" sz="2400" dirty="0">
                <a:sym typeface="Wingdings" pitchFamily="2" charset="2"/>
              </a:rPr>
              <a:t>Utilizando las tablas de probabilidad calcular para una normal N(1,2):</a:t>
            </a:r>
          </a:p>
          <a:p>
            <a:pPr marL="733425" lvl="1" indent="-457200">
              <a:buAutoNum type="alphaLcParenR"/>
            </a:pPr>
            <a:r>
              <a:rPr lang="es-ES" sz="2400" dirty="0">
                <a:sym typeface="Wingdings" pitchFamily="2" charset="2"/>
              </a:rPr>
              <a:t>La probabilidad de observar un valor menor que 3</a:t>
            </a:r>
          </a:p>
          <a:p>
            <a:pPr marL="733425" lvl="1" indent="-457200">
              <a:buAutoNum type="alphaLcParenR"/>
            </a:pPr>
            <a:r>
              <a:rPr lang="es-ES" sz="2400" dirty="0">
                <a:sym typeface="Wingdings" pitchFamily="2" charset="2"/>
              </a:rPr>
              <a:t>La probabilidad de observar un valor mayor que -1</a:t>
            </a:r>
          </a:p>
          <a:p>
            <a:pPr marL="733425" lvl="1" indent="-457200">
              <a:buAutoNum type="alphaLcParenR"/>
            </a:pPr>
            <a:r>
              <a:rPr lang="es-ES" sz="2400" dirty="0">
                <a:sym typeface="Wingdings" pitchFamily="2" charset="2"/>
              </a:rPr>
              <a:t>La probabilidad de observar un valor comprendido entre -1 y 3</a:t>
            </a:r>
          </a:p>
          <a:p>
            <a:pPr lvl="2"/>
            <a:endParaRPr lang="es-ES" sz="2600" dirty="0">
              <a:sym typeface="Wingdings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118134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Suma de variables aleatorias normales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66700" lvl="1" indent="0">
                  <a:buNone/>
                </a:pPr>
                <a:r>
                  <a:rPr lang="es-ES" sz="2800" dirty="0">
                    <a:sym typeface="Wingdings" panose="05000000000000000000" pitchFamily="2" charset="2"/>
                  </a:rPr>
                  <a:t>Sean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∀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1≤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𝑖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≤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𝑛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, </m:t>
                    </m:r>
                    <m:sSub>
                      <m:sSubPr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2800" dirty="0">
                    <a:sym typeface="Wingdings" panose="05000000000000000000" pitchFamily="2" charset="2"/>
                  </a:rPr>
                  <a:t> variables aleatorias normales independientes, o también escrito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𝜇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s-ES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ES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𝑍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→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𝑍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~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𝜇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p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p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naryPr>
                        <m:sub/>
                        <m:sup/>
                        <m:e>
                          <m:sSubSup>
                            <m:sSubSupPr>
                              <m:ctrlP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SupPr>
                            <m:e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MX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2</m:t>
                              </m:r>
                            </m:sup>
                          </m:sSubSup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s-ES" sz="280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r>
                  <a:rPr lang="es-ES" sz="2800" dirty="0">
                    <a:sym typeface="Wingdings" pitchFamily="2" charset="2"/>
                  </a:rPr>
                  <a:t>Además, si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𝑌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𝑎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+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𝑏𝑋</m:t>
                    </m:r>
                  </m:oMath>
                </a14:m>
                <a:endParaRPr lang="es-MX" sz="2800" b="0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s-ES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𝑌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~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sub>
                      </m:sSub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𝑎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+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𝑏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𝜇</m:t>
                      </m:r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,</m:t>
                      </m:r>
                      <m:sSubSup>
                        <m:sSubSup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𝜎</m:t>
                          </m:r>
                        </m:e>
                        <m:sub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𝑌</m:t>
                          </m:r>
                        </m:sub>
                        <m:sup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bSup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p>
                        <m:sSup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𝑏</m:t>
                          </m:r>
                        </m:e>
                        <m:sup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𝜎</m:t>
                          </m:r>
                        </m:e>
                        <m:sup>
                          <m:r>
                            <a:rPr lang="es-MX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s-MX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s-ES" sz="28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58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36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9205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TEOREMA CENTRAL DEL LIMITE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66700" lvl="1" indent="0">
                  <a:buNone/>
                </a:pPr>
                <a:r>
                  <a:rPr lang="es-MX" sz="2400" dirty="0">
                    <a:sym typeface="Wingdings" panose="05000000000000000000" pitchFamily="2" charset="2"/>
                  </a:rPr>
                  <a:t>Es uno de los teoremas más célebres dentro de la estadística. Tiene varias implicaciones, pero quizás una de las más importantes es que 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{</m:t>
                        </m:r>
                        <m: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,…, </m:t>
                    </m:r>
                    <m:sSub>
                      <m:sSubPr>
                        <m:ctrlP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}</m:t>
                    </m:r>
                  </m:oMath>
                </a14:m>
                <a:r>
                  <a:rPr lang="es-ES" sz="2400" dirty="0">
                    <a:sym typeface="Wingdings" panose="05000000000000000000" pitchFamily="2" charset="2"/>
                  </a:rPr>
                  <a:t> son variables aleatorias independientes (discretas o continuas) y </a:t>
                </a:r>
                <a14:m>
                  <m:oMath xmlns:m="http://schemas.openxmlformats.org/officeDocument/2006/math">
                    <m:r>
                      <a:rPr lang="es-MX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𝑌</m:t>
                    </m:r>
                    <m:r>
                      <a:rPr lang="es-MX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s-MX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+…+</m:t>
                    </m:r>
                    <m:sSub>
                      <m:sSubPr>
                        <m:ctrlP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e>
                      <m:sub>
                        <m:r>
                          <a:rPr lang="es-MX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</m:oMath>
                </a14:m>
                <a:endParaRPr lang="es-ES" sz="24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ES" sz="24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𝑆𝑖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𝑛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→ ∞, 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𝑌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~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+…+</m:t>
                      </m:r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𝜇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</m:sSub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sSup>
                        <m:sSupPr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𝜎</m:t>
                          </m:r>
                        </m:e>
                        <m:sup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p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sSubSup>
                        <m:sSubSupPr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𝜎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  <m:sup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bSup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+…+</m:t>
                      </m:r>
                      <m:sSubSup>
                        <m:sSubSupPr>
                          <m:ctrlP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SupPr>
                        <m:e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𝜎</m:t>
                          </m:r>
                        </m:e>
                        <m:sub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𝑛</m:t>
                          </m:r>
                        </m:sub>
                        <m:sup>
                          <m:r>
                            <a:rPr lang="es-MX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p>
                      </m:sSubSup>
                      <m:r>
                        <a:rPr lang="es-MX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</m:t>
                      </m:r>
                    </m:oMath>
                  </m:oMathPara>
                </a14:m>
                <a:endParaRPr lang="es-ES" sz="24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ES" sz="24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r>
                  <a:rPr lang="es-ES" sz="2400" dirty="0">
                    <a:sym typeface="Wingdings" panose="05000000000000000000" pitchFamily="2" charset="2"/>
                  </a:rPr>
                  <a:t>En la práctica, no es necesario llegar a un número infinito de variables aleatorias  Veamos simulación</a:t>
                </a:r>
              </a:p>
              <a:p>
                <a:pPr marL="266700" lvl="1" indent="0">
                  <a:buNone/>
                </a:pPr>
                <a:endParaRPr lang="es-ES" sz="24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r>
                  <a:rPr lang="es-ES" sz="24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Cuando un fenómeno es resultado de la combinación de múltiples factores, es frecuente que se pueda aproximar a una normal</a:t>
                </a:r>
              </a:p>
              <a:p>
                <a:pPr marL="266700" lvl="1" indent="0">
                  <a:buNone/>
                </a:pPr>
                <a:endParaRPr lang="es-ES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r>
                  <a:rPr lang="es-ES" sz="2800" dirty="0">
                    <a:sym typeface="Wingdings" panose="05000000000000000000" pitchFamily="2" charset="2"/>
                  </a:rPr>
                  <a:t>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152" b="-472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37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43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Aproximación binomial -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66700" lvl="1" indent="0">
                  <a:buNone/>
                </a:pPr>
                <a:r>
                  <a:rPr lang="es-MX" sz="2800" dirty="0">
                    <a:sym typeface="Wingdings" panose="05000000000000000000" pitchFamily="2" charset="2"/>
                  </a:rPr>
                  <a:t>Una binomial no es más que la suma de n ensayos de Bernoulli. Por tanto, a medida que n vaya siendo más grande, por el teorema central del límite, se espera que el comportamiento se pueda aproximar por una normal</a:t>
                </a:r>
              </a:p>
              <a:p>
                <a:pPr marL="266700" lvl="1" indent="0">
                  <a:buNone/>
                </a:pPr>
                <a:endParaRPr lang="es-ES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r>
                  <a:rPr lang="es-ES" sz="2800" dirty="0">
                    <a:sym typeface="Wingdings" panose="05000000000000000000" pitchFamily="2" charset="2"/>
                  </a:rPr>
                  <a:t>Si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𝐵𝑖</m:t>
                    </m:r>
                    <m:d>
                      <m:dPr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</m:d>
                    <m:r>
                      <a:rPr lang="es-MX" sz="28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s-MX" sz="28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  <m:r>
                      <a:rPr lang="es-MX" sz="28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b>
                      <m:sup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𝑛𝑝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(1−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)≥9</m:t>
                    </m:r>
                  </m:oMath>
                </a14:m>
                <a:r>
                  <a:rPr lang="es-MX" sz="2800" dirty="0">
                    <a:sym typeface="Wingdings" panose="05000000000000000000" pitchFamily="2" charset="2"/>
                  </a:rPr>
                  <a:t> entonces la variable X será aproximadamente una variable aleatoria normal estandarizada, o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𝜇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𝑛𝑝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p>
                      <m:sSupPr>
                        <m:ctrlP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p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𝑛𝑝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(1−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))</m:t>
                    </m:r>
                  </m:oMath>
                </a14:m>
                <a:endParaRPr lang="es-MX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MX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MX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MX" sz="28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264" r="-1103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38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56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Aproximación poisson -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66700" lvl="1" indent="0">
                  <a:buNone/>
                </a:pPr>
                <a:r>
                  <a:rPr lang="es-MX" sz="2800" dirty="0">
                    <a:sym typeface="Wingdings" panose="05000000000000000000" pitchFamily="2" charset="2"/>
                  </a:rPr>
                  <a:t>Una Poisson, al estar relacionada con una binomial, también podrá acercarse por Teorema Central del Límite a una normal. </a:t>
                </a:r>
              </a:p>
              <a:p>
                <a:pPr marL="266700" lvl="1" indent="0">
                  <a:buNone/>
                </a:pPr>
                <a:endParaRPr lang="es-MX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ES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r>
                  <a:rPr lang="es-ES" sz="2800" dirty="0">
                    <a:sym typeface="Wingdings" panose="05000000000000000000" pitchFamily="2" charset="2"/>
                  </a:rPr>
                  <a:t>Si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𝑃𝑠</m:t>
                    </m:r>
                    <m:d>
                      <m:dPr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𝜆</m:t>
                        </m:r>
                      </m:e>
                    </m:d>
                    <m:r>
                      <a:rPr lang="es-MX" sz="28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s-MX" sz="28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y</m:t>
                    </m:r>
                    <m:r>
                      <a:rPr lang="es-MX" sz="28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Sup>
                      <m:sSubSupPr>
                        <m:ctrlP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SupPr>
                      <m:e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b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</m:sub>
                      <m:sup>
                        <m:r>
                          <a:rPr lang="es-MX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bSup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≥9</m:t>
                    </m:r>
                  </m:oMath>
                </a14:m>
                <a:r>
                  <a:rPr lang="es-MX" sz="2800" dirty="0">
                    <a:sym typeface="Wingdings" panose="05000000000000000000" pitchFamily="2" charset="2"/>
                  </a:rPr>
                  <a:t> entonces la variable X será aproximadamente una variable aleatoria normal estandarizada, o </a:t>
                </a:r>
                <a14:m>
                  <m:oMath xmlns:m="http://schemas.openxmlformats.org/officeDocument/2006/math"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𝑋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~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𝑁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,</m:t>
                    </m:r>
                    <m:sSup>
                      <m:sSupPr>
                        <m:ctrlP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𝜎</m:t>
                        </m:r>
                      </m:e>
                      <m:sup>
                        <m:r>
                          <a:rPr lang="es-E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𝜆</m:t>
                    </m:r>
                    <m:r>
                      <a:rPr lang="es-MX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es-MX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MX" sz="28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264" r="-289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39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473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3825380"/>
            <a:ext cx="6798250" cy="2195386"/>
          </a:xfrm>
        </p:spPr>
        <p:txBody>
          <a:bodyPr rtlCol="0"/>
          <a:lstStyle/>
          <a:p>
            <a:pPr rtl="0"/>
            <a:r>
              <a:rPr lang="es-ES" dirty="0"/>
              <a:t>Distribución uniforme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043494"/>
            <a:ext cx="2456210" cy="1799083"/>
          </a:xfrm>
        </p:spPr>
        <p:txBody>
          <a:bodyPr rtlCol="0"/>
          <a:lstStyle/>
          <a:p>
            <a:pPr rtl="0"/>
            <a:r>
              <a:rPr lang="es-MX" dirty="0"/>
              <a:t>Simple pero tremendamente útil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88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Correcciones de continuidad (BINOMIAL Y POISSON)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𝑃𝑠</m:t>
                          </m:r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≥9</m:t>
                              </m:r>
                            </m:e>
                          </m:d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&lt;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rad>
                                <m:radPr>
                                  <m:degHide m:val="on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𝜆</m:t>
                                  </m:r>
                                </m:e>
                              </m:rad>
                            </m:e>
                          </m:d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&lt;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 −0.5</m:t>
                          </m:r>
                        </m:e>
                      </m:d>
                    </m:oMath>
                  </m:oMathPara>
                </a14:m>
                <a:endParaRPr lang="es-ES" sz="2800" b="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br>
                  <a:rPr lang="es-ES" sz="2800" b="0" dirty="0">
                    <a:sym typeface="Wingdings" panose="05000000000000000000" pitchFamily="2" charset="2"/>
                  </a:rPr>
                </a:br>
                <a:endParaRPr lang="es-ES" sz="2800" b="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𝑃𝑠</m:t>
                          </m:r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≥9</m:t>
                              </m:r>
                            </m:e>
                          </m:d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≤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rad>
                                <m:radPr>
                                  <m:degHide m:val="on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𝜆</m:t>
                                  </m:r>
                                </m:e>
                              </m:rad>
                            </m:e>
                          </m:d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&lt;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+0.5</m:t>
                          </m:r>
                        </m:e>
                      </m:d>
                    </m:oMath>
                  </m:oMathPara>
                </a14:m>
                <a:endParaRPr lang="es-ES" sz="2800" b="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ES" sz="2800" b="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𝑃𝑠</m:t>
                          </m:r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≥9</m:t>
                              </m:r>
                            </m:e>
                          </m:d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𝑁</m:t>
                          </m:r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, </m:t>
                              </m:r>
                              <m:rad>
                                <m:radPr>
                                  <m:degHide m:val="on"/>
                                  <m:ctrlPr>
                                    <a:rPr lang="es-ES" sz="28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s-ES" sz="2800" b="0" i="1" smtClean="0">
                                      <a:latin typeface="Cambria Math" panose="02040503050406030204" pitchFamily="18" charset="0"/>
                                      <a:sym typeface="Wingdings" panose="05000000000000000000" pitchFamily="2" charset="2"/>
                                    </a:rPr>
                                    <m:t>𝜆</m:t>
                                  </m:r>
                                </m:e>
                              </m:rad>
                            </m:e>
                          </m:d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&lt;</m:t>
                          </m:r>
                          <m:sSub>
                            <m:sSub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+0.5</m:t>
                          </m:r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𝑃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𝑁</m:t>
                      </m:r>
                      <m:d>
                        <m:d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𝜆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, </m:t>
                          </m:r>
                          <m:rad>
                            <m:radPr>
                              <m:degHide m:val="on"/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sym typeface="Wingdings" panose="05000000000000000000" pitchFamily="2" charset="2"/>
                                </a:rPr>
                                <m:t>𝜆</m:t>
                              </m:r>
                            </m:e>
                          </m:rad>
                        </m:e>
                      </m:d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&lt;</m:t>
                      </m:r>
                      <m:sSub>
                        <m:sSub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  <m:sub>
                          <m:r>
                            <a:rPr lang="es-ES" sz="2800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𝑖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−0.5)</m:t>
                      </m:r>
                    </m:oMath>
                  </m:oMathPara>
                </a14:m>
                <a:endParaRPr lang="es-MX" sz="28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40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9167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66700" lvl="1" indent="0">
              <a:buNone/>
            </a:pPr>
            <a:r>
              <a:rPr lang="es-MX" sz="2800" dirty="0">
                <a:sym typeface="Wingdings" panose="05000000000000000000" pitchFamily="2" charset="2"/>
              </a:rPr>
              <a:t>Calcula la probabilidad de que el tiempo de acceso a 100 ficheros consecutivos supere los 31 segundos, sabiendo que la lectura en </a:t>
            </a:r>
            <a:r>
              <a:rPr lang="es-ES" sz="2800" dirty="0">
                <a:sym typeface="Wingdings" pitchFamily="2" charset="2"/>
              </a:rPr>
              <a:t>unidad de disco (HD) fluctúa uniformemente entre 0.1 y 0.5 segundos</a:t>
            </a:r>
            <a:endParaRPr lang="es-MX" sz="2800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41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705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66700" lvl="1" indent="0">
              <a:buNone/>
            </a:pPr>
            <a:r>
              <a:rPr lang="es-MX" sz="2800" dirty="0">
                <a:sym typeface="Wingdings" panose="05000000000000000000" pitchFamily="2" charset="2"/>
              </a:rPr>
              <a:t>Cuando se prueban las tarjetas de circuito que se usan en la fabricación de reproductores de discos compactos, el porcentaje de defectos a largo plazo es 5%. Suponiendo que se recibe un lote de 250 tarjetas, ¿Cuál es la probabilidad aproximada de que al menos el 10% de las tarjetas en el lote sean defectuosas?</a:t>
            </a:r>
          </a:p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42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290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P</a:t>
            </a:r>
            <a:r>
              <a:rPr lang="es-ES" noProof="1"/>
              <a:t>apel probabilístico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43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634D01-01A2-43C5-B7C4-56EB8D88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41" y="1935480"/>
            <a:ext cx="4598035" cy="45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96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P</a:t>
            </a:r>
            <a:r>
              <a:rPr lang="es-ES" noProof="1"/>
              <a:t>apel probabilístico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44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634D01-01A2-43C5-B7C4-56EB8D88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41" y="1935480"/>
            <a:ext cx="4598035" cy="457451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A4467BA-A243-4E1E-BC8E-8E50A98871CB}"/>
              </a:ext>
            </a:extLst>
          </p:cNvPr>
          <p:cNvSpPr/>
          <p:nvPr/>
        </p:nvSpPr>
        <p:spPr>
          <a:xfrm>
            <a:off x="7980329" y="4842933"/>
            <a:ext cx="2472267" cy="666044"/>
          </a:xfrm>
          <a:prstGeom prst="wedgeRectCallout">
            <a:avLst>
              <a:gd name="adj1" fmla="val -87043"/>
              <a:gd name="adj2" fmla="val 90086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Eje X: Observaciones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5209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P</a:t>
            </a:r>
            <a:r>
              <a:rPr lang="es-ES" noProof="1"/>
              <a:t>apel probabilístico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45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634D01-01A2-43C5-B7C4-56EB8D88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41" y="1935480"/>
            <a:ext cx="4598035" cy="457451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A4467BA-A243-4E1E-BC8E-8E50A98871CB}"/>
              </a:ext>
            </a:extLst>
          </p:cNvPr>
          <p:cNvSpPr/>
          <p:nvPr/>
        </p:nvSpPr>
        <p:spPr>
          <a:xfrm>
            <a:off x="431800" y="4188178"/>
            <a:ext cx="2472267" cy="936977"/>
          </a:xfrm>
          <a:prstGeom prst="wedgeRectCallout">
            <a:avLst>
              <a:gd name="adj1" fmla="val 70035"/>
              <a:gd name="adj2" fmla="val 5957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Eje Y: Porcentaje de valores menores o iguales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4826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P</a:t>
            </a:r>
            <a:r>
              <a:rPr lang="es-ES" noProof="1"/>
              <a:t>apel probabilístico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46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634D01-01A2-43C5-B7C4-56EB8D88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41" y="1935480"/>
            <a:ext cx="4598035" cy="457451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A4467BA-A243-4E1E-BC8E-8E50A98871CB}"/>
              </a:ext>
            </a:extLst>
          </p:cNvPr>
          <p:cNvSpPr/>
          <p:nvPr/>
        </p:nvSpPr>
        <p:spPr>
          <a:xfrm>
            <a:off x="7634111" y="1935480"/>
            <a:ext cx="2875845" cy="1078653"/>
          </a:xfrm>
          <a:prstGeom prst="wedgeRectCallout">
            <a:avLst>
              <a:gd name="adj1" fmla="val -76652"/>
              <a:gd name="adj2" fmla="val -10619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/>
              <a:t>En caso de datos perfectamente normales, se mostraría un ajuste perfecto a una recta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0014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P</a:t>
            </a:r>
            <a:r>
              <a:rPr lang="es-ES" noProof="1"/>
              <a:t>apel probabilístico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Caso asimétrico positivo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47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ED5044-2428-4856-A984-2B0B526E0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62" y="2248852"/>
            <a:ext cx="3771900" cy="3629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213F3E-7841-43B8-9D3B-497DD7767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687" y="2248852"/>
            <a:ext cx="36195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857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P</a:t>
            </a:r>
            <a:r>
              <a:rPr lang="es-ES" noProof="1"/>
              <a:t>apel probabilístico normal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es-MX" noProof="1"/>
              <a:t>Caso dato anómalo</a:t>
            </a:r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48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09201-A68B-48F5-995C-FD9FEA20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93" y="2096452"/>
            <a:ext cx="3619500" cy="36861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7EFF76-F928-4CDB-9B17-B7F1D6661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687" y="2096452"/>
            <a:ext cx="36290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20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MX" noProof="1"/>
              <a:t>P</a:t>
            </a:r>
            <a:r>
              <a:rPr lang="es-ES" noProof="1"/>
              <a:t>apel probabilístico normal: CONSTRUCCIÓN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781050" lvl="1" indent="-514350">
                  <a:buAutoNum type="arabicParenR"/>
                </a:pPr>
                <a:endParaRPr lang="es-MX" sz="2800" dirty="0">
                  <a:sym typeface="Wingdings" panose="05000000000000000000" pitchFamily="2" charset="2"/>
                </a:endParaRPr>
              </a:p>
              <a:p>
                <a:pPr marL="781050" lvl="1" indent="-514350">
                  <a:buAutoNum type="arabicParenR"/>
                </a:pPr>
                <a:r>
                  <a:rPr lang="es-MX" sz="2800" dirty="0">
                    <a:sym typeface="Wingdings" panose="05000000000000000000" pitchFamily="2" charset="2"/>
                  </a:rPr>
                  <a:t>Ordenar los datos de menor a mayor y asignar a cada uno un índice i (comienza en 1 y termina en n)</a:t>
                </a:r>
              </a:p>
              <a:p>
                <a:pPr marL="781050" lvl="1" indent="-514350">
                  <a:buAutoNum type="arabicParenR"/>
                </a:pPr>
                <a:r>
                  <a:rPr lang="es-MX" sz="2800" dirty="0">
                    <a:sym typeface="Wingdings" panose="05000000000000000000" pitchFamily="2" charset="2"/>
                  </a:rPr>
                  <a:t>Obtener las probabilidades acumuladas:</a:t>
                </a:r>
                <a:br>
                  <a:rPr lang="es-MX" sz="2800" dirty="0"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𝑃</m:t>
                    </m:r>
                    <m:d>
                      <m:dPr>
                        <m:ctrlPr>
                          <a:rPr lang="es-E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𝑋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≤</m:t>
                        </m:r>
                        <m:sSub>
                          <m:sSub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es-E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s-E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lang="es-E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s-ES" sz="2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s-ES" sz="2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den>
                    </m:f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𝑥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100</m:t>
                    </m:r>
                  </m:oMath>
                </a14:m>
                <a:endParaRPr lang="es-ES" sz="2800" b="0" dirty="0">
                  <a:sym typeface="Wingdings" panose="05000000000000000000" pitchFamily="2" charset="2"/>
                </a:endParaRPr>
              </a:p>
              <a:p>
                <a:pPr marL="781050" lvl="1" indent="-514350">
                  <a:buAutoNum type="arabicParenR"/>
                </a:pPr>
                <a:r>
                  <a:rPr lang="es-MX" sz="2800" dirty="0">
                    <a:sym typeface="Wingdings" panose="05000000000000000000" pitchFamily="2" charset="2"/>
                  </a:rPr>
                  <a:t>Dibujar los valores en el PPN</a:t>
                </a:r>
              </a:p>
              <a:p>
                <a:pPr marL="781050" lvl="1" indent="-514350">
                  <a:buAutoNum type="arabicParenR"/>
                </a:pPr>
                <a:endParaRPr lang="es-MX" sz="2800" dirty="0">
                  <a:sym typeface="Wingdings" panose="05000000000000000000" pitchFamily="2" charset="2"/>
                </a:endParaRPr>
              </a:p>
              <a:p>
                <a:pPr marL="266700" lvl="1" indent="0">
                  <a:buNone/>
                </a:pPr>
                <a:endParaRPr lang="es-MX" sz="28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r="-55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49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913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uniformidad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lvl="1"/>
                <a:r>
                  <a:rPr lang="es-ES" sz="2800" dirty="0"/>
                  <a:t>Decimos que una variable aleatoria X sigue una distribución uniforme entre dos valores </a:t>
                </a:r>
                <a:r>
                  <a:rPr lang="es-ES" sz="2800" b="1" i="1" dirty="0"/>
                  <a:t>a</a:t>
                </a:r>
                <a:r>
                  <a:rPr lang="es-ES" sz="2800" dirty="0"/>
                  <a:t> y </a:t>
                </a:r>
                <a:r>
                  <a:rPr lang="es-ES" sz="2800" b="1" i="1" dirty="0"/>
                  <a:t>b</a:t>
                </a:r>
                <a:r>
                  <a:rPr lang="es-ES" sz="2800" dirty="0"/>
                  <a:t>, también escrito </a:t>
                </a:r>
                <a14:m>
                  <m:oMath xmlns:m="http://schemas.openxmlformats.org/officeDocument/2006/math">
                    <m:r>
                      <a:rPr lang="es-ES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sz="2800" b="1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s-ES" sz="28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s-ES" sz="2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28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s-ES" sz="2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s-E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" sz="2800" b="1" dirty="0">
                    <a:sym typeface="Wingdings" pitchFamily="2" charset="2"/>
                  </a:rPr>
                  <a:t>, </a:t>
                </a:r>
                <a:r>
                  <a:rPr lang="es-ES" sz="2800" dirty="0">
                    <a:sym typeface="Wingdings" pitchFamily="2" charset="2"/>
                  </a:rPr>
                  <a:t>si la densidad en cada punto entre a y b es igual. O lo que es lo mismo, dos intervalos de la misma longitud siempre son igualmente probables.</a:t>
                </a:r>
              </a:p>
              <a:p>
                <a:pPr lvl="1"/>
                <a:r>
                  <a:rPr lang="es-ES" sz="2800" i="1" dirty="0">
                    <a:sym typeface="Wingdings" pitchFamily="2" charset="2"/>
                  </a:rPr>
                  <a:t>a</a:t>
                </a:r>
                <a:r>
                  <a:rPr lang="es-ES" sz="2800" dirty="0">
                    <a:sym typeface="Wingdings" pitchFamily="2" charset="2"/>
                  </a:rPr>
                  <a:t> y </a:t>
                </a:r>
                <a:r>
                  <a:rPr lang="es-ES" sz="2800" i="1" dirty="0">
                    <a:sym typeface="Wingdings" pitchFamily="2" charset="2"/>
                  </a:rPr>
                  <a:t>b</a:t>
                </a:r>
                <a:r>
                  <a:rPr lang="es-ES" sz="2800" dirty="0">
                    <a:sym typeface="Wingdings" pitchFamily="2" charset="2"/>
                  </a:rPr>
                  <a:t> son los dos valores entre los que la densidad se encuentra definida</a:t>
                </a:r>
              </a:p>
              <a:p>
                <a:pPr lvl="1"/>
                <a:r>
                  <a:rPr lang="es-ES" sz="2800" dirty="0">
                    <a:sym typeface="Wingdings" pitchFamily="2" charset="2"/>
                  </a:rPr>
                  <a:t>Es una distribución sencilla, asume que todo suceso de un mismo tamaño es igualmente probable. No obstante, es útil en computación: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Simulaciones</a:t>
                </a:r>
              </a:p>
              <a:p>
                <a:pPr lvl="2"/>
                <a:r>
                  <a:rPr lang="es-ES" sz="2600" dirty="0">
                    <a:sym typeface="Wingdings" pitchFamily="2" charset="2"/>
                  </a:rPr>
                  <a:t>Generación de experimentos</a:t>
                </a: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  <a:p>
                <a:pPr lvl="2"/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264" r="-3172" b="-1721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193373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ejercicio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66700" lvl="1" indent="0">
              <a:buNone/>
            </a:pPr>
            <a:r>
              <a:rPr lang="es-MX" sz="2800" dirty="0">
                <a:sym typeface="Wingdings" panose="05000000000000000000" pitchFamily="2" charset="2"/>
              </a:rPr>
              <a:t>Determina la posición en el PPN de la siguiente muestra de datos:</a:t>
            </a:r>
          </a:p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  <a:p>
            <a:pPr marL="266700" lvl="1" indent="0">
              <a:buNone/>
            </a:pPr>
            <a:r>
              <a:rPr lang="es-MX" sz="2800" dirty="0">
                <a:sym typeface="Wingdings" panose="05000000000000000000" pitchFamily="2" charset="2"/>
              </a:rPr>
              <a:t>14.1   13.1   12.5   15.6   14.6   15   17   13.5   16.3   11.8</a:t>
            </a:r>
          </a:p>
          <a:p>
            <a:pPr marL="266700" lvl="1" indent="0">
              <a:buNone/>
            </a:pPr>
            <a:endParaRPr lang="es-MX" sz="2800" dirty="0">
              <a:sym typeface="Wingdings" panose="05000000000000000000" pitchFamily="2" charset="2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50</a:t>
            </a:fld>
            <a:endParaRPr lang="es-ES" noProof="1"/>
          </a:p>
        </p:txBody>
      </p:sp>
      <p:sp>
        <p:nvSpPr>
          <p:cNvPr id="8" name="AutoShape 2" descr="Resultado de imagen de clock">
            <a:extLst>
              <a:ext uri="{FF2B5EF4-FFF2-40B4-BE49-F238E27FC236}">
                <a16:creationId xmlns:a16="http://schemas.microsoft.com/office/drawing/2014/main" id="{95B957D1-602C-4CB0-8B76-285B39EA1B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90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¡GRACIAS!</a:t>
            </a:r>
          </a:p>
        </p:txBody>
      </p:sp>
      <p:sp>
        <p:nvSpPr>
          <p:cNvPr id="22" name="Cuadro de texto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ESTADÍSTICA</a:t>
            </a:r>
          </a:p>
          <a:p>
            <a:pPr algn="r" rtl="0">
              <a:lnSpc>
                <a:spcPts val="1400"/>
              </a:lnSpc>
            </a:pPr>
            <a:r>
              <a:rPr lang="es-ES" sz="16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s-ES" sz="1600" b="1" spc="-100" dirty="0">
                <a:latin typeface="Corbel" panose="020B0503020204020204" pitchFamily="34" charset="0"/>
              </a:rPr>
              <a:t>UPV</a:t>
            </a:r>
            <a:endParaRPr lang="es-ES" sz="16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pic>
        <p:nvPicPr>
          <p:cNvPr id="15" name="Picture 2" descr="Resultado de imagen de upv logo">
            <a:extLst>
              <a:ext uri="{FF2B5EF4-FFF2-40B4-BE49-F238E27FC236}">
                <a16:creationId xmlns:a16="http://schemas.microsoft.com/office/drawing/2014/main" id="{E5E5C1AD-5B52-4207-9DB6-FC34C399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381" y="5286880"/>
            <a:ext cx="3670521" cy="12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EEE838-29D3-456B-BA26-A2DE06444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050" y="5361340"/>
            <a:ext cx="2828998" cy="114866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3EE5C-7178-4F30-96DF-A76AB8EFC3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ECE6F6-A57D-4871-B248-207AFE1FE3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Función de densidad y de distribución de la Distribución uniforme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76225" lvl="1" indent="0">
                  <a:buNone/>
                </a:pPr>
                <a:r>
                  <a:rPr lang="es-ES" sz="2800" dirty="0">
                    <a:sym typeface="Wingdings" pitchFamily="2" charset="2"/>
                  </a:rPr>
                  <a:t>Si </a:t>
                </a:r>
                <a:r>
                  <a:rPr lang="es-ES" sz="2800" i="1" dirty="0">
                    <a:sym typeface="Wingdings" pitchFamily="2" charset="2"/>
                  </a:rPr>
                  <a:t>X ~ U(</a:t>
                </a:r>
                <a:r>
                  <a:rPr lang="es-ES" sz="2800" i="1" dirty="0" err="1">
                    <a:sym typeface="Wingdings" pitchFamily="2" charset="2"/>
                  </a:rPr>
                  <a:t>a,b</a:t>
                </a:r>
                <a:r>
                  <a:rPr lang="es-ES" sz="2800" i="1" dirty="0">
                    <a:sym typeface="Wingdings" pitchFamily="2" charset="2"/>
                  </a:rPr>
                  <a:t>)  </a:t>
                </a:r>
                <a:r>
                  <a:rPr lang="es-ES" sz="2800" dirty="0">
                    <a:sym typeface="Wingdings" pitchFamily="2" charset="2"/>
                  </a:rPr>
                  <a:t>entonces</a:t>
                </a:r>
              </a:p>
              <a:p>
                <a:pPr marL="276225" lvl="1" indent="0">
                  <a:buNone/>
                </a:pPr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𝑓</m:t>
                      </m:r>
                      <m:d>
                        <m:d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𝑏</m:t>
                                    </m:r>
                                    <m: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−</m:t>
                                    </m:r>
                                    <m: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𝑥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∈[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𝑎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,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𝑏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]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𝑥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∉[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𝑎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,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𝑏</m:t>
                                </m:r>
                                <m:r>
                                  <a:rPr lang="es-ES" sz="2600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]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ES" sz="26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𝐹</m:t>
                      </m:r>
                      <m:d>
                        <m:d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=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𝑃</m:t>
                      </m:r>
                      <m:d>
                        <m:dPr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  <m: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≤</m:t>
                          </m:r>
                          <m:sSub>
                            <m:sSubPr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bPr>
                            <m:e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s-ES" sz="26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s-ES" sz="26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26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26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1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ES" sz="26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26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sz="26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s-ES" sz="26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≥</m:t>
                                      </m:r>
                                      <m:r>
                                        <a:rPr lang="es-ES" sz="26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𝑏</m:t>
                                      </m:r>
                                      <m:r>
                                        <a:rPr lang="es-ES" sz="26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sz="2600" b="0" i="1" smtClean="0">
                                        <a:latin typeface="Cambria Math" panose="02040503050406030204" pitchFamily="18" charset="0"/>
                                        <a:sym typeface="Wingdings" pitchFamily="2" charset="2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26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s-ES" sz="2600" b="0" i="1" smtClean="0">
                                                    <a:latin typeface="Cambria Math" panose="02040503050406030204" pitchFamily="18" charset="0"/>
                                                    <a:sym typeface="Wingdings" pitchFamily="2" charset="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s-ES" sz="2600" b="0" i="1" smtClean="0">
                                                    <a:latin typeface="Cambria Math" panose="02040503050406030204" pitchFamily="18" charset="0"/>
                                                    <a:sym typeface="Wingdings" pitchFamily="2" charset="2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600" b="0" i="1" smtClean="0">
                                                    <a:latin typeface="Cambria Math" panose="02040503050406030204" pitchFamily="18" charset="0"/>
                                                    <a:sym typeface="Wingdings" pitchFamily="2" charset="2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)/(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𝑎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)</m:t>
                                            </m:r>
                                          </m:e>
                                          <m:e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𝑎</m:t>
                                            </m:r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≤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≤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s-ES" sz="2600" b="0" i="1" smtClean="0">
                                              <a:latin typeface="Cambria Math" panose="02040503050406030204" pitchFamily="18" charset="0"/>
                                              <a:sym typeface="Wingdings" pitchFamily="2" charset="2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≥</m:t>
                                            </m:r>
                                            <m:r>
                                              <a:rPr lang="es-ES" sz="2600" b="0" i="1" smtClean="0">
                                                <a:latin typeface="Cambria Math" panose="02040503050406030204" pitchFamily="18" charset="0"/>
                                                <a:sym typeface="Wingdings" pitchFamily="2" charset="2"/>
                                              </a:rPr>
                                              <m:t>𝑏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26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64985" b="-8694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6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85792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Ejemplos función densidad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7</a:t>
            </a:fld>
            <a:endParaRPr lang="es-ES" noProof="1"/>
          </a:p>
        </p:txBody>
      </p:sp>
      <p:pic>
        <p:nvPicPr>
          <p:cNvPr id="1030" name="Picture 6" descr="/var/folders/6t/2mz5p7fj3m38n_t_lmp74hqr0000gn/T/com.microsoft.Powerpoint/WebArchiveCopyPasteTempFiles/plot.png?width=642&amp;height=457&amp;randomizer=1154312723">
            <a:extLst>
              <a:ext uri="{FF2B5EF4-FFF2-40B4-BE49-F238E27FC236}">
                <a16:creationId xmlns:a16="http://schemas.microsoft.com/office/drawing/2014/main" id="{C2129FB7-9679-3D40-91B8-4306514E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85" y="2109600"/>
            <a:ext cx="5252884" cy="373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/var/folders/6t/2mz5p7fj3m38n_t_lmp74hqr0000gn/T/com.microsoft.Powerpoint/WebArchiveCopyPasteTempFiles/plot.png?width=642&amp;height=457&amp;randomizer=-1684701647">
            <a:extLst>
              <a:ext uri="{FF2B5EF4-FFF2-40B4-BE49-F238E27FC236}">
                <a16:creationId xmlns:a16="http://schemas.microsoft.com/office/drawing/2014/main" id="{45298CE2-BCCC-9F4E-99C9-E765702F3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56" y="2110991"/>
            <a:ext cx="5250929" cy="373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5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Media y varianza de una distribución uniforme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</p:spPr>
            <p:txBody>
              <a:bodyPr/>
              <a:lstStyle/>
              <a:p>
                <a:pPr marL="276225" lvl="1" indent="0">
                  <a:buNone/>
                </a:pPr>
                <a:r>
                  <a:rPr lang="es-E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  <a:t>El valor que espero observar de la variable X</a:t>
                </a:r>
                <a:br>
                  <a:rPr lang="es-ES" sz="3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itchFamily="2" charset="2"/>
                  </a:rPr>
                </a:br>
                <a:endParaRPr lang="es-ES" sz="3200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𝐸</m:t>
                      </m:r>
                      <m:d>
                        <m:d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</m:e>
                      </m:d>
                      <m:r>
                        <a:rPr lang="es-ES" sz="3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𝑏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+</m:t>
                          </m:r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𝑎</m:t>
                          </m:r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br>
                  <a:rPr lang="es-ES" sz="3200" b="0" dirty="0">
                    <a:sym typeface="Wingdings" pitchFamily="2" charset="2"/>
                  </a:rPr>
                </a:br>
                <a:endParaRPr lang="es-ES" sz="3200" b="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endParaRPr lang="es-ES" sz="320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:r>
                  <a:rPr lang="es-ES" sz="3200" dirty="0">
                    <a:sym typeface="Wingdings" pitchFamily="2" charset="2"/>
                  </a:rPr>
                  <a:t>La distancia cuadrada a la que espero que se  encuentren los valores observados de la media</a:t>
                </a:r>
                <a:endParaRPr lang="es-ES" sz="3200" b="0" dirty="0">
                  <a:sym typeface="Wingdings" pitchFamily="2" charset="2"/>
                </a:endParaRPr>
              </a:p>
              <a:p>
                <a:pPr marL="27622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𝜎</m:t>
                          </m:r>
                        </m:e>
                        <m:sup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𝑋</m:t>
                          </m:r>
                        </m:e>
                      </m:d>
                      <m:r>
                        <a:rPr lang="es-ES" sz="3200" b="0" i="1" smtClean="0">
                          <a:latin typeface="Cambria Math" panose="02040503050406030204" pitchFamily="18" charset="0"/>
                          <a:sym typeface="Wingdings" pitchFamily="2" charset="2"/>
                        </a:rPr>
                        <m:t>=</m:t>
                      </m:r>
                      <m:f>
                        <m:fPr>
                          <m:ctrlP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3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32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dPr>
                                <m:e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𝑏</m:t>
                                  </m:r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−</m:t>
                                  </m:r>
                                  <m:r>
                                    <a:rPr lang="es-ES" sz="32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32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ES" sz="32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s-ES" sz="32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4750D5-10E1-439F-80ED-D90028C60C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1999" y="1935480"/>
                <a:ext cx="9197918" cy="4255770"/>
              </a:xfrm>
              <a:blipFill>
                <a:blip r:embed="rId3"/>
                <a:stretch>
                  <a:fillRect t="-38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8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16785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1"/>
              <a:t>problema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4750D5-10E1-439F-80ED-D90028C60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1935480"/>
            <a:ext cx="9197918" cy="4255770"/>
          </a:xfrm>
        </p:spPr>
        <p:txBody>
          <a:bodyPr/>
          <a:lstStyle/>
          <a:p>
            <a:pPr marL="276225" lvl="1" indent="0">
              <a:buNone/>
            </a:pPr>
            <a:r>
              <a:rPr lang="es-ES" sz="2800" dirty="0">
                <a:sym typeface="Wingdings" pitchFamily="2" charset="2"/>
              </a:rPr>
              <a:t>El tiempo de acceso o búsqueda de un fichero en una antigua unidad de disco (HD) fluctúa uniformemente entre 0.1 y 0.5 segundos.</a:t>
            </a:r>
          </a:p>
          <a:p>
            <a:pPr marL="790575" lvl="1" indent="-514350">
              <a:buAutoNum type="alphaLcParenR"/>
            </a:pPr>
            <a:r>
              <a:rPr lang="es-ES" sz="2800" dirty="0">
                <a:sym typeface="Wingdings" pitchFamily="2" charset="2"/>
              </a:rPr>
              <a:t>¿Cuál es la variable aleatoria en el estudio? ¿Qué distribución sigue?</a:t>
            </a:r>
          </a:p>
          <a:p>
            <a:pPr marL="790575" lvl="1" indent="-514350">
              <a:buAutoNum type="alphaLcParenR"/>
            </a:pPr>
            <a:r>
              <a:rPr lang="es-ES" sz="2800" dirty="0">
                <a:sym typeface="Wingdings" pitchFamily="2" charset="2"/>
              </a:rPr>
              <a:t>¿Cuál es la probabilidad de que el tiempo de acceso a un fichero sea exactamente 0.125 segundos?</a:t>
            </a:r>
          </a:p>
          <a:p>
            <a:pPr marL="790575" lvl="1" indent="-514350">
              <a:buAutoNum type="alphaLcParenR"/>
            </a:pPr>
            <a:r>
              <a:rPr lang="es-ES" sz="2800" dirty="0">
                <a:sym typeface="Wingdings" pitchFamily="2" charset="2"/>
              </a:rPr>
              <a:t>¿Cuál es el tiempo medio de acceso? ¿Y la desviación típica?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1" dirty="0" smtClean="0"/>
              <a:pPr rtl="0"/>
              <a:t>9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0977894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14_TF67328976" id="{CFA10EA1-FB96-4DF7-9AEA-652009566947}" vid="{942A39ED-054D-487A-BA3A-AD0BCEB3D6F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tf67328976</Template>
  <TotalTime>0</TotalTime>
  <Words>2007</Words>
  <Application>Microsoft Macintosh PowerPoint</Application>
  <PresentationFormat>Panorámica</PresentationFormat>
  <Paragraphs>332</Paragraphs>
  <Slides>51</Slides>
  <Notes>51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 Math</vt:lpstr>
      <vt:lpstr>Corbel</vt:lpstr>
      <vt:lpstr>Times New Roman</vt:lpstr>
      <vt:lpstr>Wingdings</vt:lpstr>
      <vt:lpstr>Tema de Office</vt:lpstr>
      <vt:lpstr>Distribuciones de probabilidad continuas</vt:lpstr>
      <vt:lpstr>Un breve recordatorio</vt:lpstr>
      <vt:lpstr>¿Qué vamos a ver en esta presentación?</vt:lpstr>
      <vt:lpstr>Distribución uniforme</vt:lpstr>
      <vt:lpstr>uniformidad</vt:lpstr>
      <vt:lpstr>Función de densidad y de distribución de la Distribución uniforme</vt:lpstr>
      <vt:lpstr>Ejemplos función densidad</vt:lpstr>
      <vt:lpstr>Media y varianza de una distribución uniforme</vt:lpstr>
      <vt:lpstr>problema</vt:lpstr>
      <vt:lpstr>Distribución exponencial</vt:lpstr>
      <vt:lpstr>Unidades de un continuo entre eventos</vt:lpstr>
      <vt:lpstr>Distribución exponencial</vt:lpstr>
      <vt:lpstr>Función de densidad y de distribución de la Distribución exponencial</vt:lpstr>
      <vt:lpstr>Distribución exponencial</vt:lpstr>
      <vt:lpstr>Ejemplos función probabilidad</vt:lpstr>
      <vt:lpstr>Histograma y box whisker</vt:lpstr>
      <vt:lpstr>Media y varianza de una exponencial</vt:lpstr>
      <vt:lpstr>problema</vt:lpstr>
      <vt:lpstr>Falta de memoria</vt:lpstr>
      <vt:lpstr>Distribución normal</vt:lpstr>
      <vt:lpstr>Simetría y centralidad</vt:lpstr>
      <vt:lpstr>Introduciendo la distribución normal</vt:lpstr>
      <vt:lpstr>Introduciendo la distribución normal</vt:lpstr>
      <vt:lpstr>Introduciendo la distribución normal</vt:lpstr>
      <vt:lpstr>El efecto de la media sobre el PDF</vt:lpstr>
      <vt:lpstr>El efecto de la desviación típica en el PDF</vt:lpstr>
      <vt:lpstr>Función de densidad y de distribución de la Distribución exponencial</vt:lpstr>
      <vt:lpstr>Propiedades cdf</vt:lpstr>
      <vt:lpstr>Propiedades cdf</vt:lpstr>
      <vt:lpstr>Propiedades cdf</vt:lpstr>
      <vt:lpstr>La distribución normal estandarizada</vt:lpstr>
      <vt:lpstr>Tablas distribución normal para cdf</vt:lpstr>
      <vt:lpstr>Tablas distribución normal para cdf</vt:lpstr>
      <vt:lpstr>Tablas distribución normal para cdf</vt:lpstr>
      <vt:lpstr>problema</vt:lpstr>
      <vt:lpstr>Suma de variables aleatorias normales</vt:lpstr>
      <vt:lpstr>TEOREMA CENTRAL DEL LIMITE</vt:lpstr>
      <vt:lpstr>Aproximación binomial - normal</vt:lpstr>
      <vt:lpstr>Aproximación poisson - normal</vt:lpstr>
      <vt:lpstr>Correcciones de continuidad (BINOMIAL Y POISSON)</vt:lpstr>
      <vt:lpstr>problema</vt:lpstr>
      <vt:lpstr>problema</vt:lpstr>
      <vt:lpstr>Papel probabilístico normal</vt:lpstr>
      <vt:lpstr>Papel probabilístico normal</vt:lpstr>
      <vt:lpstr>Papel probabilístico normal</vt:lpstr>
      <vt:lpstr>Papel probabilístico normal</vt:lpstr>
      <vt:lpstr>Papel probabilístico normal</vt:lpstr>
      <vt:lpstr>Papel probabilístico normal</vt:lpstr>
      <vt:lpstr>Papel probabilístico normal: CONSTRUCCIÓN</vt:lpstr>
      <vt:lpstr>ejercicio</vt:lpstr>
      <vt:lpstr>¡GRACIAS!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2020-01-22T10:22:58Z</dcterms:created>
  <dcterms:modified xsi:type="dcterms:W3CDTF">2020-03-02T17:51:35Z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